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407" r:id="rId2"/>
    <p:sldId id="410" r:id="rId3"/>
    <p:sldId id="426" r:id="rId4"/>
    <p:sldId id="412" r:id="rId5"/>
    <p:sldId id="414" r:id="rId6"/>
    <p:sldId id="427" r:id="rId7"/>
    <p:sldId id="428" r:id="rId8"/>
    <p:sldId id="429" r:id="rId9"/>
    <p:sldId id="430" r:id="rId10"/>
    <p:sldId id="417" r:id="rId11"/>
    <p:sldId id="420" r:id="rId12"/>
    <p:sldId id="431" r:id="rId13"/>
    <p:sldId id="419" r:id="rId14"/>
    <p:sldId id="422" r:id="rId15"/>
    <p:sldId id="432" r:id="rId16"/>
    <p:sldId id="433" r:id="rId17"/>
    <p:sldId id="425" r:id="rId18"/>
    <p:sldId id="406" r:id="rId19"/>
  </p:sldIdLst>
  <p:sldSz cx="9144000" cy="5143500" type="screen16x9"/>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3300"/>
    <a:srgbClr val="000000"/>
    <a:srgbClr val="006BB2"/>
    <a:srgbClr val="008000"/>
    <a:srgbClr val="FFFFFF"/>
    <a:srgbClr val="006600"/>
    <a:srgbClr val="003566"/>
    <a:srgbClr val="001D3D"/>
    <a:srgbClr val="FDE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29" autoAdjust="0"/>
    <p:restoredTop sz="83079" autoAdjust="0"/>
  </p:normalViewPr>
  <p:slideViewPr>
    <p:cSldViewPr>
      <p:cViewPr varScale="1">
        <p:scale>
          <a:sx n="125" d="100"/>
          <a:sy n="125" d="100"/>
        </p:scale>
        <p:origin x="133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DA2C2BE9-2B05-40A0-9CDF-283180155130}" type="datetimeFigureOut">
              <a:rPr lang="en-US" smtClean="0"/>
              <a:t>17/03/2023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9A35CAD0-B088-42BD-840F-C804114AB0AB}" type="slidenum">
              <a:rPr lang="en-US" smtClean="0"/>
              <a:t>‹#›</a:t>
            </a:fld>
            <a:endParaRPr lang="en-US"/>
          </a:p>
        </p:txBody>
      </p:sp>
    </p:spTree>
    <p:extLst>
      <p:ext uri="{BB962C8B-B14F-4D97-AF65-F5344CB8AC3E}">
        <p14:creationId xmlns:p14="http://schemas.microsoft.com/office/powerpoint/2010/main" val="2343781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35CAD0-B088-42BD-840F-C804114AB0AB}" type="slidenum">
              <a:rPr lang="en-US" smtClean="0"/>
              <a:t>3</a:t>
            </a:fld>
            <a:endParaRPr lang="en-US"/>
          </a:p>
        </p:txBody>
      </p:sp>
    </p:spTree>
    <p:extLst>
      <p:ext uri="{BB962C8B-B14F-4D97-AF65-F5344CB8AC3E}">
        <p14:creationId xmlns:p14="http://schemas.microsoft.com/office/powerpoint/2010/main" val="2445101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 GPT has created questions about changes.</a:t>
            </a:r>
          </a:p>
        </p:txBody>
      </p:sp>
      <p:sp>
        <p:nvSpPr>
          <p:cNvPr id="4" name="Slide Number Placeholder 3"/>
          <p:cNvSpPr>
            <a:spLocks noGrp="1"/>
          </p:cNvSpPr>
          <p:nvPr>
            <p:ph type="sldNum" sz="quarter" idx="5"/>
          </p:nvPr>
        </p:nvSpPr>
        <p:spPr/>
        <p:txBody>
          <a:bodyPr/>
          <a:lstStyle/>
          <a:p>
            <a:fld id="{9A35CAD0-B088-42BD-840F-C804114AB0AB}" type="slidenum">
              <a:rPr lang="en-US" smtClean="0"/>
              <a:t>16</a:t>
            </a:fld>
            <a:endParaRPr lang="en-US"/>
          </a:p>
        </p:txBody>
      </p:sp>
    </p:spTree>
    <p:extLst>
      <p:ext uri="{BB962C8B-B14F-4D97-AF65-F5344CB8AC3E}">
        <p14:creationId xmlns:p14="http://schemas.microsoft.com/office/powerpoint/2010/main" val="3532416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was created thousand years ago</a:t>
            </a:r>
            <a:br>
              <a:rPr lang="en-US" dirty="0"/>
            </a:br>
            <a:r>
              <a:rPr lang="en-US" dirty="0"/>
              <a:t>It cause trouble, kill people, yet it Lead to many invention</a:t>
            </a:r>
            <a:br>
              <a:rPr lang="en-US" dirty="0"/>
            </a:br>
            <a:r>
              <a:rPr lang="en-US" dirty="0"/>
              <a:t>For me Big Data is the new chapter if we try to figure out how to handle it</a:t>
            </a:r>
            <a:br>
              <a:rPr lang="en-US" dirty="0"/>
            </a:br>
            <a:r>
              <a:rPr lang="en-US" dirty="0"/>
              <a:t>So what is your opinion. I’ll leave the question for u.</a:t>
            </a:r>
          </a:p>
        </p:txBody>
      </p:sp>
      <p:sp>
        <p:nvSpPr>
          <p:cNvPr id="4" name="Slide Number Placeholder 3"/>
          <p:cNvSpPr>
            <a:spLocks noGrp="1"/>
          </p:cNvSpPr>
          <p:nvPr>
            <p:ph type="sldNum" sz="quarter" idx="5"/>
          </p:nvPr>
        </p:nvSpPr>
        <p:spPr/>
        <p:txBody>
          <a:bodyPr/>
          <a:lstStyle/>
          <a:p>
            <a:fld id="{9A35CAD0-B088-42BD-840F-C804114AB0AB}" type="slidenum">
              <a:rPr lang="en-US" smtClean="0"/>
              <a:t>17</a:t>
            </a:fld>
            <a:endParaRPr lang="en-US"/>
          </a:p>
        </p:txBody>
      </p:sp>
    </p:spTree>
    <p:extLst>
      <p:ext uri="{BB962C8B-B14F-4D97-AF65-F5344CB8AC3E}">
        <p14:creationId xmlns:p14="http://schemas.microsoft.com/office/powerpoint/2010/main" val="1482771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Volume: </a:t>
            </a:r>
            <a:r>
              <a:rPr lang="en-US" b="0" i="0" dirty="0">
                <a:solidFill>
                  <a:srgbClr val="000000"/>
                </a:solidFill>
                <a:effectLst/>
                <a:latin typeface="Roboto" panose="020B0604020202020204" pitchFamily="2" charset="0"/>
              </a:rPr>
              <a:t>This is the most typical characteristic of big data, the volume of data is very large. The size of Big data is increasing day by day, and as of 2012 it can range from a few tens of terabytes to many petabytes (1 petabyte = 1024 terabytes) for just one set of data.</a:t>
            </a:r>
            <a:br>
              <a:rPr lang="en-US" b="0" i="0" dirty="0">
                <a:solidFill>
                  <a:srgbClr val="000000"/>
                </a:solidFill>
                <a:effectLst/>
                <a:latin typeface="Roboto" panose="020B0604020202020204" pitchFamily="2" charset="0"/>
              </a:rPr>
            </a:br>
            <a:r>
              <a:rPr lang="en-US" b="0" i="0" dirty="0">
                <a:solidFill>
                  <a:srgbClr val="000000"/>
                </a:solidFill>
                <a:effectLst/>
                <a:latin typeface="Roboto" panose="02000000000000000000" pitchFamily="2" charset="0"/>
              </a:rPr>
              <a:t>Velocity: can be understood in two aspects: </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rPr>
              <a:t>(a) The volume of data is growing very fast (every second there are 72.9 million search requests on Amazon's sales web); </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rPr>
              <a:t>(b) Fast data processing at the real-time level, which means data is processed immediately as soon as they arise (in milliseconds)</a:t>
            </a:r>
            <a:br>
              <a:rPr lang="en-US" b="0" i="0" dirty="0">
                <a:solidFill>
                  <a:srgbClr val="000000"/>
                </a:solidFill>
                <a:effectLst/>
                <a:latin typeface="Roboto" panose="02000000000000000000" pitchFamily="2" charset="0"/>
              </a:rPr>
            </a:br>
            <a:r>
              <a:rPr lang="en-US" b="0" i="0" dirty="0">
                <a:solidFill>
                  <a:srgbClr val="000000"/>
                </a:solidFill>
                <a:effectLst/>
                <a:latin typeface="Roboto" panose="02000000000000000000" pitchFamily="2" charset="0"/>
              </a:rPr>
              <a:t>Variety: For the traditional data we often talk about structured data, today more than 80% of the data generated is unstructured (documents, blogs, images, videos, songs, data from devices). physical sensors, healthcare devices, etc.). Big data allows linking and analyzing many different types of data. For example, with the comments of a certain user group on Facebook with video information shared from </a:t>
            </a:r>
            <a:r>
              <a:rPr lang="en-US" b="0" i="0" dirty="0" err="1">
                <a:solidFill>
                  <a:srgbClr val="000000"/>
                </a:solidFill>
                <a:effectLst/>
                <a:latin typeface="Roboto" panose="02000000000000000000" pitchFamily="2" charset="0"/>
              </a:rPr>
              <a:t>Youtube</a:t>
            </a:r>
            <a:r>
              <a:rPr lang="en-US" b="0" i="0" dirty="0">
                <a:solidFill>
                  <a:srgbClr val="000000"/>
                </a:solidFill>
                <a:effectLst/>
                <a:latin typeface="Roboto" panose="02000000000000000000" pitchFamily="2" charset="0"/>
              </a:rPr>
              <a:t> and Twitter</a:t>
            </a:r>
            <a:endParaRPr lang="en-US" dirty="0"/>
          </a:p>
        </p:txBody>
      </p:sp>
      <p:sp>
        <p:nvSpPr>
          <p:cNvPr id="4" name="Slide Number Placeholder 3"/>
          <p:cNvSpPr>
            <a:spLocks noGrp="1"/>
          </p:cNvSpPr>
          <p:nvPr>
            <p:ph type="sldNum" sz="quarter" idx="5"/>
          </p:nvPr>
        </p:nvSpPr>
        <p:spPr/>
        <p:txBody>
          <a:bodyPr/>
          <a:lstStyle/>
          <a:p>
            <a:fld id="{9A35CAD0-B088-42BD-840F-C804114AB0AB}" type="slidenum">
              <a:rPr lang="en-US" smtClean="0"/>
              <a:t>4</a:t>
            </a:fld>
            <a:endParaRPr lang="en-US"/>
          </a:p>
        </p:txBody>
      </p:sp>
    </p:spTree>
    <p:extLst>
      <p:ext uri="{BB962C8B-B14F-4D97-AF65-F5344CB8AC3E}">
        <p14:creationId xmlns:p14="http://schemas.microsoft.com/office/powerpoint/2010/main" val="826894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Targeted outreach: The campaign used data from various sources, such as voter files, consumer data, and social media data, to identify potential supporters and tailor their messaging and outreach strategies. This included microtargeting ads to specific demographic groups and using data analytics to identify swing voters in key states.</a:t>
            </a:r>
          </a:p>
          <a:p>
            <a:pPr marL="0" marR="0" algn="just">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Fundraising: The campaign used data-driven approaches to identify potential donors and personalize fundraising appeals. For example, the campaign used email marketing campaigns that targeted specific groups of supporters based on their interests and past donation history.</a:t>
            </a:r>
          </a:p>
          <a:p>
            <a:pPr marL="0" marR="0" algn="just">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Voter turnout: The campaign used data analytics to identify likely voters and develop strategies to mobilize them to the polls. This included using predictive models to identify likely supporters and volunteers, and targeting get-out-the-vote efforts in key precincts.</a:t>
            </a:r>
          </a:p>
          <a:p>
            <a:pPr marL="0" marR="0" algn="just">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gn="just">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Social media: The campaign was one of the first to use social media as a key tool for voter outreach and engagement. The campaign used data analytics to track social media activity and identify potential supporters, and used social media platforms to mobilize supporters and amplify their message.</a:t>
            </a:r>
          </a:p>
          <a:p>
            <a:pPr marL="342900" marR="0" lvl="0" indent="-342900" algn="just">
              <a:lnSpc>
                <a:spcPct val="107000"/>
              </a:lnSpc>
              <a:spcBef>
                <a:spcPts val="0"/>
              </a:spcBef>
              <a:spcAft>
                <a:spcPts val="800"/>
              </a:spcAft>
              <a:buFont typeface="Symbol" panose="05050102010706020507" pitchFamily="18" charset="2"/>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Overall, the Obama campaign's use of Big Data was instrumental in their success, allowing them to identify and engage potential supporters, raise funds, and mobilize voters. The campaign's data-driven approach has been widely studied and emulated by political campaigns around the world.</a:t>
            </a:r>
          </a:p>
          <a:p>
            <a:endParaRPr lang="en-US" dirty="0"/>
          </a:p>
          <a:p>
            <a:endParaRPr lang="en-US" dirty="0"/>
          </a:p>
        </p:txBody>
      </p:sp>
      <p:sp>
        <p:nvSpPr>
          <p:cNvPr id="4" name="Slide Number Placeholder 3"/>
          <p:cNvSpPr>
            <a:spLocks noGrp="1"/>
          </p:cNvSpPr>
          <p:nvPr>
            <p:ph type="sldNum" sz="quarter" idx="5"/>
          </p:nvPr>
        </p:nvSpPr>
        <p:spPr/>
        <p:txBody>
          <a:bodyPr/>
          <a:lstStyle/>
          <a:p>
            <a:fld id="{9A35CAD0-B088-42BD-840F-C804114AB0AB}" type="slidenum">
              <a:rPr lang="en-US" smtClean="0"/>
              <a:t>6</a:t>
            </a:fld>
            <a:endParaRPr lang="en-US"/>
          </a:p>
        </p:txBody>
      </p:sp>
    </p:spTree>
    <p:extLst>
      <p:ext uri="{BB962C8B-B14F-4D97-AF65-F5344CB8AC3E}">
        <p14:creationId xmlns:p14="http://schemas.microsoft.com/office/powerpoint/2010/main" val="3362588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alibri" panose="020F0502020204030204" pitchFamily="34" charset="0"/>
                <a:ea typeface="Calibri" panose="020F0502020204030204" pitchFamily="34" charset="0"/>
                <a:cs typeface="Times New Roman" panose="02020603050405020304" pitchFamily="18" charset="0"/>
              </a:rPr>
              <a:t>a lot of ailing Americans enter phrases like “flu symptoms” into Google search engines before calling their doctors</a:t>
            </a:r>
          </a:p>
          <a:p>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C.D.C. reports are slower because they rely on data collected and compiled from thousands of health care providers, labs and other sources</a:t>
            </a:r>
          </a:p>
          <a:p>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Google Flu Trends avoids privacy pitfalls by relying only on aggregated data that cannot be traced to individual searchers. </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9A35CAD0-B088-42BD-840F-C804114AB0AB}" type="slidenum">
              <a:rPr lang="en-US" smtClean="0"/>
              <a:t>7</a:t>
            </a:fld>
            <a:endParaRPr lang="en-US"/>
          </a:p>
        </p:txBody>
      </p:sp>
    </p:spTree>
    <p:extLst>
      <p:ext uri="{BB962C8B-B14F-4D97-AF65-F5344CB8AC3E}">
        <p14:creationId xmlns:p14="http://schemas.microsoft.com/office/powerpoint/2010/main" val="1113874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However, the project was also criticized for being overly reliant on search data and for sometimes generating inaccurate estimates of flu activity levels.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 In 2015, Google announced that it was retiring the project and replacing it with a new system </a:t>
            </a:r>
            <a:endParaRPr lang="en-US" sz="1050" dirty="0"/>
          </a:p>
          <a:p>
            <a:endParaRPr lang="en-US" dirty="0"/>
          </a:p>
          <a:p>
            <a:endParaRPr lang="en-US" dirty="0"/>
          </a:p>
        </p:txBody>
      </p:sp>
      <p:sp>
        <p:nvSpPr>
          <p:cNvPr id="4" name="Slide Number Placeholder 3"/>
          <p:cNvSpPr>
            <a:spLocks noGrp="1"/>
          </p:cNvSpPr>
          <p:nvPr>
            <p:ph type="sldNum" sz="quarter" idx="5"/>
          </p:nvPr>
        </p:nvSpPr>
        <p:spPr/>
        <p:txBody>
          <a:bodyPr/>
          <a:lstStyle/>
          <a:p>
            <a:fld id="{9A35CAD0-B088-42BD-840F-C804114AB0AB}" type="slidenum">
              <a:rPr lang="en-US" smtClean="0"/>
              <a:t>8</a:t>
            </a:fld>
            <a:endParaRPr lang="en-US"/>
          </a:p>
        </p:txBody>
      </p:sp>
    </p:spTree>
    <p:extLst>
      <p:ext uri="{BB962C8B-B14F-4D97-AF65-F5344CB8AC3E}">
        <p14:creationId xmlns:p14="http://schemas.microsoft.com/office/powerpoint/2010/main" val="1837425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finance business has an annual churn rate of 10-15 percent in this highly competitive market.</a:t>
            </a:r>
          </a:p>
          <a:p>
            <a:pPr marL="228600" indent="-228600">
              <a:buAutoNum type="arabicPeriod"/>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customer retention is tough because most firms have a large number of customers and can't afford to devote much time to each of them. The costs would be too great, outweighing the additional revenue</a:t>
            </a:r>
          </a:p>
          <a:p>
            <a:pPr marL="228600" indent="-228600">
              <a:buAutoNum type="arabicPeriod"/>
            </a:pPr>
            <a:r>
              <a:rPr lang="en-US" sz="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it could focus customer retention efforts only on these "high risk" clients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 detect early signs of potential churn, one must first develop a holistic view of the customers and their interactions across numerous channels, </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r>
              <a:rPr lang="en-US" sz="1200" dirty="0">
                <a:effectLst/>
                <a:latin typeface="Calibri" panose="020F0502020204030204" pitchFamily="34" charset="0"/>
                <a:ea typeface="Calibri" panose="020F0502020204030204" pitchFamily="34" charset="0"/>
                <a:cs typeface="Times New Roman" panose="02020603050405020304" pitchFamily="18" charset="0"/>
              </a:rPr>
              <a:t>including store/branch visits, product purchase histories, customer service calls, Web-based transactions, and social media interactions, to mention a few.</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9A35CAD0-B088-42BD-840F-C804114AB0AB}" type="slidenum">
              <a:rPr lang="en-US" smtClean="0"/>
              <a:t>9</a:t>
            </a:fld>
            <a:endParaRPr lang="en-US"/>
          </a:p>
        </p:txBody>
      </p:sp>
    </p:spTree>
    <p:extLst>
      <p:ext uri="{BB962C8B-B14F-4D97-AF65-F5344CB8AC3E}">
        <p14:creationId xmlns:p14="http://schemas.microsoft.com/office/powerpoint/2010/main" val="1188343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Data breaches:</a:t>
            </a:r>
            <a:r>
              <a:rPr lang="en-US" sz="1200" dirty="0">
                <a:effectLst/>
                <a:latin typeface="Calibri" panose="020F0502020204030204" pitchFamily="34" charset="0"/>
                <a:ea typeface="Calibri" panose="020F0502020204030204" pitchFamily="34" charset="0"/>
                <a:cs typeface="Times New Roman" panose="02020603050405020304" pitchFamily="18" charset="0"/>
              </a:rPr>
              <a:t> Large amounts of data can make companies vulnerable to data breaches, which can result in the loss or theft of sensitive information, such as personal identification data or financial information. This can lead to financial loss and reputational damage.</a:t>
            </a:r>
          </a:p>
          <a:p>
            <a:pPr marL="0" marR="0" algn="just">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Privacy violations:</a:t>
            </a:r>
            <a:r>
              <a:rPr lang="en-US" sz="1200" dirty="0">
                <a:effectLst/>
                <a:latin typeface="Calibri" panose="020F0502020204030204" pitchFamily="34" charset="0"/>
                <a:ea typeface="Calibri" panose="020F0502020204030204" pitchFamily="34" charset="0"/>
                <a:cs typeface="Times New Roman" panose="02020603050405020304" pitchFamily="18" charset="0"/>
              </a:rPr>
              <a:t> Big Data analytics can involve collecting and analyzing large amounts of personal data, which can raise concerns around privacy violations. Companies need to ensure that they are complying with relevant data privacy laws and regulations, and that they are obtaining appropriate consent from individuals before collecting and using their data.</a:t>
            </a:r>
          </a:p>
          <a:p>
            <a:pPr marL="0" marR="0" algn="just">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Bias and discrimination</a:t>
            </a:r>
            <a:r>
              <a:rPr lang="en-US" sz="1200" dirty="0">
                <a:effectLst/>
                <a:latin typeface="Calibri" panose="020F0502020204030204" pitchFamily="34" charset="0"/>
                <a:ea typeface="Calibri" panose="020F0502020204030204" pitchFamily="34" charset="0"/>
                <a:cs typeface="Times New Roman" panose="02020603050405020304" pitchFamily="18" charset="0"/>
              </a:rPr>
              <a:t>: Big Data analytics can sometimes perpetuate or amplify biases and discrimination, particularly if the data being used is biased or incomplete. This can have negative impacts on individuals or groups that are already marginalized or discriminated against.</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9A35CAD0-B088-42BD-840F-C804114AB0AB}" type="slidenum">
              <a:rPr lang="en-US" smtClean="0"/>
              <a:t>11</a:t>
            </a:fld>
            <a:endParaRPr lang="en-US"/>
          </a:p>
        </p:txBody>
      </p:sp>
    </p:spTree>
    <p:extLst>
      <p:ext uri="{BB962C8B-B14F-4D97-AF65-F5344CB8AC3E}">
        <p14:creationId xmlns:p14="http://schemas.microsoft.com/office/powerpoint/2010/main" val="3409227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Privacy policies and regulations</a:t>
            </a:r>
            <a:r>
              <a:rPr lang="en-US" sz="1800" dirty="0">
                <a:effectLst/>
                <a:latin typeface="Calibri" panose="020F0502020204030204" pitchFamily="34" charset="0"/>
                <a:ea typeface="Calibri" panose="020F0502020204030204" pitchFamily="34" charset="0"/>
                <a:cs typeface="Times New Roman" panose="02020603050405020304" pitchFamily="18" charset="0"/>
              </a:rPr>
              <a:t>: Big companies adhere to privacy policies and regulations to ensure they are handling user data in compliance with applicable laws and regulations</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Security measures</a:t>
            </a:r>
            <a:r>
              <a:rPr lang="en-US" sz="1800" dirty="0">
                <a:effectLst/>
                <a:latin typeface="Calibri" panose="020F0502020204030204" pitchFamily="34" charset="0"/>
                <a:ea typeface="Calibri" panose="020F0502020204030204" pitchFamily="34" charset="0"/>
                <a:cs typeface="Times New Roman" panose="02020603050405020304" pitchFamily="18" charset="0"/>
              </a:rPr>
              <a:t>: Big companies implement various security measures to protect user data, such as firewalls, intrusion detection systems, and access controls. They also conduct regular security audits and implement best practices to prevent data breaches and protect against cyber attacks.</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User consent and transparency:</a:t>
            </a:r>
            <a:r>
              <a:rPr lang="en-US" sz="1800" dirty="0">
                <a:effectLst/>
                <a:latin typeface="Calibri" panose="020F0502020204030204" pitchFamily="34" charset="0"/>
                <a:ea typeface="Calibri" panose="020F0502020204030204" pitchFamily="34" charset="0"/>
                <a:cs typeface="Times New Roman" panose="02020603050405020304" pitchFamily="18" charset="0"/>
              </a:rPr>
              <a:t> Big companies often provide clear information about their data collection practices and obtain users' consent before collecting and using their personal information. They also provide options for users to control their privacy settings and opt-out of data collection.</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Data anonymization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further protect users' privacy, companies may anonymize data by removing identifying information such as names, addresses, and social security numbers. This allows companies to analyze data while protecting the privacy of their users. (In most cases we don’t need these features for prediction, however it might amplify the bias and discrimination)</a:t>
            </a:r>
          </a:p>
          <a:p>
            <a:pPr marL="0" marR="0" algn="just">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Data encryption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Big companies use data encryption to protect users' personal information from unauthorized access. This involves encoding data in a way that makes it unreadable without the proper decryption key. (like GFT using the aggregated data)</a:t>
            </a:r>
          </a:p>
        </p:txBody>
      </p:sp>
      <p:sp>
        <p:nvSpPr>
          <p:cNvPr id="4" name="Slide Number Placeholder 3"/>
          <p:cNvSpPr>
            <a:spLocks noGrp="1"/>
          </p:cNvSpPr>
          <p:nvPr>
            <p:ph type="sldNum" sz="quarter" idx="5"/>
          </p:nvPr>
        </p:nvSpPr>
        <p:spPr/>
        <p:txBody>
          <a:bodyPr/>
          <a:lstStyle/>
          <a:p>
            <a:fld id="{9A35CAD0-B088-42BD-840F-C804114AB0AB}" type="slidenum">
              <a:rPr lang="en-US" smtClean="0"/>
              <a:t>13</a:t>
            </a:fld>
            <a:endParaRPr lang="en-US"/>
          </a:p>
        </p:txBody>
      </p:sp>
    </p:spTree>
    <p:extLst>
      <p:ext uri="{BB962C8B-B14F-4D97-AF65-F5344CB8AC3E}">
        <p14:creationId xmlns:p14="http://schemas.microsoft.com/office/powerpoint/2010/main" val="469711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Volume</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 volume of data used to train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massive. It was trained on a vast corpus of text data, including books, articles, and websites, consisting of billions of words. This large volume of data allows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200" dirty="0">
                <a:effectLst/>
                <a:latin typeface="Calibri" panose="020F0502020204030204" pitchFamily="34" charset="0"/>
                <a:ea typeface="Calibri" panose="020F0502020204030204" pitchFamily="34" charset="0"/>
                <a:cs typeface="Times New Roman" panose="02020603050405020304" pitchFamily="18" charset="0"/>
              </a:rPr>
              <a:t> to generate responses to a wide variety of questions and topics.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Specifically, I was trained on the massive corpus of text data consisting of over 45 terabytes of text</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To give you an idea of the scale of 45 terabytes of text, consider the following:</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45 terabytes is equivalent to 45,000 gigabytes, or 45 million megabytes.</a:t>
            </a: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If we assume that the average length of a book is around 100,000 words, 45 terabytes of text would contain approximately 450 billion words.</a:t>
            </a:r>
          </a:p>
          <a:p>
            <a:pPr marL="342900" marR="0" lvl="0" indent="-342900">
              <a:lnSpc>
                <a:spcPct val="107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To read all of this text at an average reading speed of 200 words per minute, it would take over 2.25 billion minutes, or approximately 4,291 years!</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Velocity</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 velocity of data refers to the speed at which data is generated, processed, and analyzed. In the case of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 velocity of data is relatively low, as the training data was processed and analyzed over a longer period. However, once trained,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capable of processing and responding to queries at a very high speed, with response times measured in milliseconds.</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Variety</a:t>
            </a:r>
            <a:r>
              <a:rPr lang="en-US" sz="1200" dirty="0">
                <a:effectLst/>
                <a:latin typeface="Calibri" panose="020F0502020204030204" pitchFamily="34" charset="0"/>
                <a:ea typeface="Calibri" panose="020F0502020204030204" pitchFamily="34" charset="0"/>
                <a:cs typeface="Times New Roman" panose="02020603050405020304" pitchFamily="18" charset="0"/>
              </a:rPr>
              <a:t>: The variety of data refers to the different types and formats of data that are used. The training data used to train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200" dirty="0">
                <a:effectLst/>
                <a:latin typeface="Calibri" panose="020F0502020204030204" pitchFamily="34" charset="0"/>
                <a:ea typeface="Calibri" panose="020F0502020204030204" pitchFamily="34" charset="0"/>
                <a:cs typeface="Times New Roman" panose="02020603050405020304" pitchFamily="18" charset="0"/>
              </a:rPr>
              <a:t> was sourced from a variety of different types of documents, including books, articles, and websites, and encompassed a wide range of topics and writing styles. This variety of data allowed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200" dirty="0">
                <a:effectLst/>
                <a:latin typeface="Calibri" panose="020F0502020204030204" pitchFamily="34" charset="0"/>
                <a:ea typeface="Calibri" panose="020F0502020204030204" pitchFamily="34" charset="0"/>
                <a:cs typeface="Times New Roman" panose="02020603050405020304" pitchFamily="18" charset="0"/>
              </a:rPr>
              <a:t> to develop a deep understanding of language and context, enabling it to generate responses that are natural-sounding and contextually appropriate.</a:t>
            </a:r>
          </a:p>
          <a:p>
            <a:endParaRPr lang="en-US" dirty="0"/>
          </a:p>
          <a:p>
            <a:endParaRPr lang="en-US" dirty="0"/>
          </a:p>
        </p:txBody>
      </p:sp>
      <p:sp>
        <p:nvSpPr>
          <p:cNvPr id="4" name="Slide Number Placeholder 3"/>
          <p:cNvSpPr>
            <a:spLocks noGrp="1"/>
          </p:cNvSpPr>
          <p:nvPr>
            <p:ph type="sldNum" sz="quarter" idx="5"/>
          </p:nvPr>
        </p:nvSpPr>
        <p:spPr/>
        <p:txBody>
          <a:bodyPr/>
          <a:lstStyle/>
          <a:p>
            <a:fld id="{9A35CAD0-B088-42BD-840F-C804114AB0AB}" type="slidenum">
              <a:rPr lang="en-US" smtClean="0"/>
              <a:t>15</a:t>
            </a:fld>
            <a:endParaRPr lang="en-US"/>
          </a:p>
        </p:txBody>
      </p:sp>
    </p:spTree>
    <p:extLst>
      <p:ext uri="{BB962C8B-B14F-4D97-AF65-F5344CB8AC3E}">
        <p14:creationId xmlns:p14="http://schemas.microsoft.com/office/powerpoint/2010/main" val="3626284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0EEDF5B-7623-4AEC-B000-4F9DC29134E6}" type="datetimeFigureOut">
              <a:rPr lang="en-US" smtClean="0"/>
              <a:t>17/03/2023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2040966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EEDF5B-7623-4AEC-B000-4F9DC29134E6}" type="datetimeFigureOut">
              <a:rPr lang="en-US" smtClean="0"/>
              <a:t>17/03/2023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1268288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EEDF5B-7623-4AEC-B000-4F9DC29134E6}" type="datetimeFigureOut">
              <a:rPr lang="en-US" smtClean="0"/>
              <a:t>17/03/2023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873416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EEDF5B-7623-4AEC-B000-4F9DC29134E6}" type="datetimeFigureOut">
              <a:rPr lang="en-US" smtClean="0"/>
              <a:t>17/03/2023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2923205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EEDF5B-7623-4AEC-B000-4F9DC29134E6}" type="datetimeFigureOut">
              <a:rPr lang="en-US" smtClean="0"/>
              <a:t>17/03/2023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2709556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0EEDF5B-7623-4AEC-B000-4F9DC29134E6}" type="datetimeFigureOut">
              <a:rPr lang="en-US" smtClean="0"/>
              <a:t>17/03/2023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2582795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EEDF5B-7623-4AEC-B000-4F9DC29134E6}" type="datetimeFigureOut">
              <a:rPr lang="en-US" smtClean="0"/>
              <a:t>17/03/2023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3110520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EEDF5B-7623-4AEC-B000-4F9DC29134E6}" type="datetimeFigureOut">
              <a:rPr lang="en-US" smtClean="0"/>
              <a:t>17/03/2023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1658594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EEDF5B-7623-4AEC-B000-4F9DC29134E6}" type="datetimeFigureOut">
              <a:rPr lang="en-US" smtClean="0"/>
              <a:t>17/03/2023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177501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EEDF5B-7623-4AEC-B000-4F9DC29134E6}" type="datetimeFigureOut">
              <a:rPr lang="en-US" smtClean="0"/>
              <a:t>17/03/2023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405139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EEDF5B-7623-4AEC-B000-4F9DC29134E6}" type="datetimeFigureOut">
              <a:rPr lang="en-US" smtClean="0"/>
              <a:t>17/03/2023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6FE04-3661-4F79-9EC9-0B596A760C44}" type="slidenum">
              <a:rPr lang="en-US" smtClean="0"/>
              <a:t>‹#›</a:t>
            </a:fld>
            <a:endParaRPr lang="en-US"/>
          </a:p>
        </p:txBody>
      </p:sp>
    </p:spTree>
    <p:extLst>
      <p:ext uri="{BB962C8B-B14F-4D97-AF65-F5344CB8AC3E}">
        <p14:creationId xmlns:p14="http://schemas.microsoft.com/office/powerpoint/2010/main" val="233891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0EEDF5B-7623-4AEC-B000-4F9DC29134E6}" type="datetimeFigureOut">
              <a:rPr lang="en-US" smtClean="0"/>
              <a:t>17/03/2023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C56FE04-3661-4F79-9EC9-0B596A760C44}" type="slidenum">
              <a:rPr lang="en-US" smtClean="0"/>
              <a:t>‹#›</a:t>
            </a:fld>
            <a:endParaRPr lang="en-US"/>
          </a:p>
        </p:txBody>
      </p:sp>
    </p:spTree>
    <p:extLst>
      <p:ext uri="{BB962C8B-B14F-4D97-AF65-F5344CB8AC3E}">
        <p14:creationId xmlns:p14="http://schemas.microsoft.com/office/powerpoint/2010/main" val="3215690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655692-E5A6-42F2-A647-A6B51A11ACBD}"/>
              </a:ext>
            </a:extLst>
          </p:cNvPr>
          <p:cNvPicPr>
            <a:picLocks noChangeAspect="1"/>
          </p:cNvPicPr>
          <p:nvPr/>
        </p:nvPicPr>
        <p:blipFill>
          <a:blip r:embed="rId2"/>
          <a:stretch>
            <a:fillRect/>
          </a:stretch>
        </p:blipFill>
        <p:spPr>
          <a:xfrm>
            <a:off x="8094" y="0"/>
            <a:ext cx="9127812" cy="5143500"/>
          </a:xfrm>
          <a:prstGeom prst="rect">
            <a:avLst/>
          </a:prstGeom>
        </p:spPr>
      </p:pic>
      <p:sp>
        <p:nvSpPr>
          <p:cNvPr id="2" name="TextBox 1">
            <a:extLst>
              <a:ext uri="{FF2B5EF4-FFF2-40B4-BE49-F238E27FC236}">
                <a16:creationId xmlns:a16="http://schemas.microsoft.com/office/drawing/2014/main" id="{808AFE82-3038-47E2-9999-2AC27C2A48F3}"/>
              </a:ext>
            </a:extLst>
          </p:cNvPr>
          <p:cNvSpPr txBox="1"/>
          <p:nvPr/>
        </p:nvSpPr>
        <p:spPr>
          <a:xfrm>
            <a:off x="1600200" y="2279362"/>
            <a:ext cx="6790192" cy="584775"/>
          </a:xfrm>
          <a:prstGeom prst="rect">
            <a:avLst/>
          </a:prstGeom>
          <a:noFill/>
        </p:spPr>
        <p:txBody>
          <a:bodyPr wrap="none" rtlCol="0">
            <a:spAutoFit/>
          </a:bodyPr>
          <a:lstStyle/>
          <a:p>
            <a:r>
              <a:rPr lang="en-US" sz="3200"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BIG DATA: The Fire of 21st century?</a:t>
            </a:r>
          </a:p>
        </p:txBody>
      </p:sp>
      <p:sp>
        <p:nvSpPr>
          <p:cNvPr id="6" name="TextBox 5">
            <a:extLst>
              <a:ext uri="{FF2B5EF4-FFF2-40B4-BE49-F238E27FC236}">
                <a16:creationId xmlns:a16="http://schemas.microsoft.com/office/drawing/2014/main" id="{3EFD30AC-5910-48F0-B3F5-8C6A8F9FBC71}"/>
              </a:ext>
            </a:extLst>
          </p:cNvPr>
          <p:cNvSpPr txBox="1"/>
          <p:nvPr/>
        </p:nvSpPr>
        <p:spPr>
          <a:xfrm>
            <a:off x="2209800" y="4552950"/>
            <a:ext cx="5109091" cy="369332"/>
          </a:xfrm>
          <a:prstGeom prst="rect">
            <a:avLst/>
          </a:prstGeom>
          <a:noFill/>
        </p:spPr>
        <p:txBody>
          <a:bodyPr wrap="none" rtlCol="0">
            <a:spAutoFit/>
          </a:bodyPr>
          <a:lstStyle/>
          <a:p>
            <a:r>
              <a:rPr lang="en-US"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Application Development Department – 18/3/2023</a:t>
            </a:r>
          </a:p>
        </p:txBody>
      </p:sp>
      <p:sp>
        <p:nvSpPr>
          <p:cNvPr id="4" name="TextBox 3">
            <a:extLst>
              <a:ext uri="{FF2B5EF4-FFF2-40B4-BE49-F238E27FC236}">
                <a16:creationId xmlns:a16="http://schemas.microsoft.com/office/drawing/2014/main" id="{F9455F12-40BF-58FB-3CE8-2C64F219582E}"/>
              </a:ext>
            </a:extLst>
          </p:cNvPr>
          <p:cNvSpPr txBox="1"/>
          <p:nvPr/>
        </p:nvSpPr>
        <p:spPr>
          <a:xfrm>
            <a:off x="5643768" y="3028950"/>
            <a:ext cx="1441420" cy="369332"/>
          </a:xfrm>
          <a:prstGeom prst="rect">
            <a:avLst/>
          </a:prstGeom>
          <a:noFill/>
        </p:spPr>
        <p:txBody>
          <a:bodyPr wrap="none" rtlCol="0">
            <a:spAutoFit/>
          </a:bodyPr>
          <a:lstStyle/>
          <a:p>
            <a:r>
              <a:rPr lang="en-US"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Mai </a:t>
            </a:r>
            <a:r>
              <a:rPr lang="en-US" b="1" dirty="0" err="1">
                <a:solidFill>
                  <a:srgbClr val="0070C0"/>
                </a:solidFill>
                <a:latin typeface="Times New Roman" panose="02020603050405020304" pitchFamily="18" charset="0"/>
                <a:ea typeface="Tahoma" panose="020B0604030504040204" pitchFamily="34" charset="0"/>
                <a:cs typeface="Times New Roman" panose="02020603050405020304" pitchFamily="18" charset="0"/>
              </a:rPr>
              <a:t>Chí</a:t>
            </a:r>
            <a:r>
              <a:rPr lang="en-US"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 </a:t>
            </a:r>
            <a:r>
              <a:rPr lang="en-US" b="1" dirty="0" err="1">
                <a:solidFill>
                  <a:srgbClr val="0070C0"/>
                </a:solidFill>
                <a:latin typeface="Times New Roman" panose="02020603050405020304" pitchFamily="18" charset="0"/>
                <a:ea typeface="Tahoma" panose="020B0604030504040204" pitchFamily="34" charset="0"/>
                <a:cs typeface="Times New Roman" panose="02020603050405020304" pitchFamily="18" charset="0"/>
              </a:rPr>
              <a:t>Bảo</a:t>
            </a:r>
            <a:endParaRPr lang="en-US" b="1" dirty="0">
              <a:solidFill>
                <a:srgbClr val="0070C0"/>
              </a:solidFill>
              <a:latin typeface="Times New Roman" panose="02020603050405020304" pitchFamily="18" charset="0"/>
              <a:ea typeface="Tahoma" panose="020B060403050404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5D5163DF-5EDD-0373-4B3D-3F2A6BF71598}"/>
              </a:ext>
            </a:extLst>
          </p:cNvPr>
          <p:cNvCxnSpPr/>
          <p:nvPr/>
        </p:nvCxnSpPr>
        <p:spPr>
          <a:xfrm>
            <a:off x="2514600" y="2952750"/>
            <a:ext cx="4191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301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1DF62B-73A0-8847-2F83-E2BDC851DA09}"/>
              </a:ext>
            </a:extLst>
          </p:cNvPr>
          <p:cNvSpPr>
            <a:spLocks noGrp="1"/>
          </p:cNvSpPr>
          <p:nvPr>
            <p:ph idx="1"/>
          </p:nvPr>
        </p:nvSpPr>
        <p:spPr>
          <a:xfrm>
            <a:off x="457200" y="1809750"/>
            <a:ext cx="6629400" cy="1676400"/>
          </a:xfrm>
        </p:spPr>
        <p:txBody>
          <a:bodyPr>
            <a:noAutofit/>
          </a:bodyPr>
          <a:lstStyle/>
          <a:p>
            <a:pPr marL="0" indent="0">
              <a:buNone/>
            </a:pPr>
            <a:r>
              <a:rPr lang="en-US" sz="4400" b="1" dirty="0">
                <a:solidFill>
                  <a:srgbClr val="001D3D"/>
                </a:solidFill>
                <a:latin typeface="+mj-lt"/>
                <a:cs typeface="IrisUPC" panose="020B0502040204020203" pitchFamily="34" charset="-34"/>
              </a:rPr>
              <a:t>03. </a:t>
            </a:r>
            <a:br>
              <a:rPr lang="en-US" sz="4400" b="1" dirty="0">
                <a:solidFill>
                  <a:srgbClr val="001D3D"/>
                </a:solidFill>
                <a:latin typeface="+mj-lt"/>
                <a:cs typeface="IrisUPC" panose="020B0502040204020203" pitchFamily="34" charset="-34"/>
              </a:rPr>
            </a:br>
            <a:r>
              <a:rPr lang="en-US" sz="4400" b="1" dirty="0">
                <a:solidFill>
                  <a:srgbClr val="001D3D"/>
                </a:solidFill>
                <a:latin typeface="+mj-lt"/>
                <a:ea typeface="Tahoma" panose="020B0604030504040204" pitchFamily="34" charset="0"/>
                <a:cs typeface="Times New Roman" panose="02020603050405020304" pitchFamily="18" charset="0"/>
              </a:rPr>
              <a:t>CHALLENGES &amp; SOLUTIONS  </a:t>
            </a:r>
            <a:endParaRPr lang="en-US" sz="4400" b="1" dirty="0">
              <a:solidFill>
                <a:srgbClr val="001D3D"/>
              </a:solidFill>
              <a:latin typeface="+mj-lt"/>
              <a:cs typeface="IrisUPC" panose="020B0502040204020203" pitchFamily="34" charset="-34"/>
            </a:endParaRPr>
          </a:p>
        </p:txBody>
      </p:sp>
    </p:spTree>
    <p:extLst>
      <p:ext uri="{BB962C8B-B14F-4D97-AF65-F5344CB8AC3E}">
        <p14:creationId xmlns:p14="http://schemas.microsoft.com/office/powerpoint/2010/main" val="144479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39;p27">
            <a:extLst>
              <a:ext uri="{FF2B5EF4-FFF2-40B4-BE49-F238E27FC236}">
                <a16:creationId xmlns:a16="http://schemas.microsoft.com/office/drawing/2014/main" id="{C7C81B65-7426-36A3-30F1-C513DB3ED938}"/>
              </a:ext>
            </a:extLst>
          </p:cNvPr>
          <p:cNvSpPr/>
          <p:nvPr/>
        </p:nvSpPr>
        <p:spPr>
          <a:xfrm rot="3600185">
            <a:off x="3103689" y="1003256"/>
            <a:ext cx="2774659" cy="2774659"/>
          </a:xfrm>
          <a:prstGeom prst="blockArc">
            <a:avLst>
              <a:gd name="adj1" fmla="val 12622480"/>
              <a:gd name="adj2" fmla="val 19781569"/>
              <a:gd name="adj3" fmla="val 20773"/>
            </a:avLst>
          </a:prstGeom>
          <a:solidFill>
            <a:schemeClr val="bg1">
              <a:lumMod val="6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249;p27">
            <a:extLst>
              <a:ext uri="{FF2B5EF4-FFF2-40B4-BE49-F238E27FC236}">
                <a16:creationId xmlns:a16="http://schemas.microsoft.com/office/drawing/2014/main" id="{142DCC19-CBE2-51C1-61C9-112D4A0F5D95}"/>
              </a:ext>
            </a:extLst>
          </p:cNvPr>
          <p:cNvSpPr/>
          <p:nvPr/>
        </p:nvSpPr>
        <p:spPr>
          <a:xfrm rot="10800000">
            <a:off x="3117196" y="981974"/>
            <a:ext cx="2774700" cy="2774700"/>
          </a:xfrm>
          <a:prstGeom prst="blockArc">
            <a:avLst>
              <a:gd name="adj1" fmla="val 12622480"/>
              <a:gd name="adj2" fmla="val 19662822"/>
              <a:gd name="adj3" fmla="val 20729"/>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250;p27">
            <a:extLst>
              <a:ext uri="{FF2B5EF4-FFF2-40B4-BE49-F238E27FC236}">
                <a16:creationId xmlns:a16="http://schemas.microsoft.com/office/drawing/2014/main" id="{F935A574-5495-7513-80DC-D47C575BEE2E}"/>
              </a:ext>
            </a:extLst>
          </p:cNvPr>
          <p:cNvSpPr/>
          <p:nvPr/>
        </p:nvSpPr>
        <p:spPr>
          <a:xfrm rot="-3600185">
            <a:off x="3128324" y="1002859"/>
            <a:ext cx="2774659" cy="2774659"/>
          </a:xfrm>
          <a:prstGeom prst="blockArc">
            <a:avLst>
              <a:gd name="adj1" fmla="val 12622480"/>
              <a:gd name="adj2" fmla="val 19703271"/>
              <a:gd name="adj3" fmla="val 20851"/>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nvGrpSpPr>
          <p:cNvPr id="13" name="Google Shape;251;p27">
            <a:extLst>
              <a:ext uri="{FF2B5EF4-FFF2-40B4-BE49-F238E27FC236}">
                <a16:creationId xmlns:a16="http://schemas.microsoft.com/office/drawing/2014/main" id="{E15AAC24-944B-217C-97E3-CD4EE3981E24}"/>
              </a:ext>
            </a:extLst>
          </p:cNvPr>
          <p:cNvGrpSpPr/>
          <p:nvPr/>
        </p:nvGrpSpPr>
        <p:grpSpPr>
          <a:xfrm rot="-7200165">
            <a:off x="3274642" y="2648813"/>
            <a:ext cx="578515" cy="579001"/>
            <a:chOff x="1970875" y="815492"/>
            <a:chExt cx="581471" cy="581437"/>
          </a:xfrm>
        </p:grpSpPr>
        <p:sp>
          <p:nvSpPr>
            <p:cNvPr id="23" name="Google Shape;252;p27">
              <a:extLst>
                <a:ext uri="{FF2B5EF4-FFF2-40B4-BE49-F238E27FC236}">
                  <a16:creationId xmlns:a16="http://schemas.microsoft.com/office/drawing/2014/main" id="{CF13ACC6-342D-DA06-6C21-840F2DADC57E}"/>
                </a:ext>
              </a:extLst>
            </p:cNvPr>
            <p:cNvSpPr/>
            <p:nvPr/>
          </p:nvSpPr>
          <p:spPr>
            <a:xfrm rot="39023">
              <a:off x="1970909" y="815492"/>
              <a:ext cx="581437" cy="581437"/>
            </a:xfrm>
            <a:prstGeom prst="pie">
              <a:avLst>
                <a:gd name="adj1" fmla="val 6190354"/>
                <a:gd name="adj2" fmla="val 14996165"/>
              </a:avLst>
            </a:prstGeom>
            <a:solidFill>
              <a:schemeClr val="accent1"/>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253;p27">
              <a:extLst>
                <a:ext uri="{FF2B5EF4-FFF2-40B4-BE49-F238E27FC236}">
                  <a16:creationId xmlns:a16="http://schemas.microsoft.com/office/drawing/2014/main" id="{C6457DB9-D9C1-071F-BEE7-1CAB5BA4B16E}"/>
                </a:ext>
              </a:extLst>
            </p:cNvPr>
            <p:cNvSpPr/>
            <p:nvPr/>
          </p:nvSpPr>
          <p:spPr>
            <a:xfrm rot="10800000">
              <a:off x="1970875" y="815525"/>
              <a:ext cx="581400" cy="581400"/>
            </a:xfrm>
            <a:prstGeom prst="pie">
              <a:avLst>
                <a:gd name="adj1" fmla="val 4028252"/>
                <a:gd name="adj2" fmla="val 17183677"/>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4" name="Google Shape;254;p27">
            <a:extLst>
              <a:ext uri="{FF2B5EF4-FFF2-40B4-BE49-F238E27FC236}">
                <a16:creationId xmlns:a16="http://schemas.microsoft.com/office/drawing/2014/main" id="{6BD08261-B6D2-44AC-A042-88EA056EC2B2}"/>
              </a:ext>
            </a:extLst>
          </p:cNvPr>
          <p:cNvGrpSpPr/>
          <p:nvPr/>
        </p:nvGrpSpPr>
        <p:grpSpPr>
          <a:xfrm>
            <a:off x="4201033" y="1002344"/>
            <a:ext cx="578505" cy="578995"/>
            <a:chOff x="1973295" y="814894"/>
            <a:chExt cx="581471" cy="581437"/>
          </a:xfrm>
          <a:solidFill>
            <a:schemeClr val="bg1">
              <a:lumMod val="65000"/>
            </a:schemeClr>
          </a:solidFill>
        </p:grpSpPr>
        <p:sp>
          <p:nvSpPr>
            <p:cNvPr id="21" name="Google Shape;255;p27">
              <a:extLst>
                <a:ext uri="{FF2B5EF4-FFF2-40B4-BE49-F238E27FC236}">
                  <a16:creationId xmlns:a16="http://schemas.microsoft.com/office/drawing/2014/main" id="{84A8B963-3B71-4D07-8CF5-D6104BBE6C4C}"/>
                </a:ext>
              </a:extLst>
            </p:cNvPr>
            <p:cNvSpPr/>
            <p:nvPr/>
          </p:nvSpPr>
          <p:spPr>
            <a:xfrm rot="39023">
              <a:off x="1973329" y="814894"/>
              <a:ext cx="581437" cy="581437"/>
            </a:xfrm>
            <a:prstGeom prst="pie">
              <a:avLst>
                <a:gd name="adj1" fmla="val 6190354"/>
                <a:gd name="adj2" fmla="val 14996165"/>
              </a:avLst>
            </a:prstGeom>
            <a:grp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256;p27">
              <a:extLst>
                <a:ext uri="{FF2B5EF4-FFF2-40B4-BE49-F238E27FC236}">
                  <a16:creationId xmlns:a16="http://schemas.microsoft.com/office/drawing/2014/main" id="{06AAE2EB-2D06-DA66-7880-92ABAC70B3D1}"/>
                </a:ext>
              </a:extLst>
            </p:cNvPr>
            <p:cNvSpPr/>
            <p:nvPr/>
          </p:nvSpPr>
          <p:spPr>
            <a:xfrm rot="10800000">
              <a:off x="1973295" y="814927"/>
              <a:ext cx="581400" cy="581400"/>
            </a:xfrm>
            <a:prstGeom prst="pie">
              <a:avLst>
                <a:gd name="adj1" fmla="val 4028252"/>
                <a:gd name="adj2" fmla="val 17183677"/>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5" name="Google Shape;257;p27">
            <a:extLst>
              <a:ext uri="{FF2B5EF4-FFF2-40B4-BE49-F238E27FC236}">
                <a16:creationId xmlns:a16="http://schemas.microsoft.com/office/drawing/2014/main" id="{E2DD997B-F207-AD60-BC5B-20A749F23EC9}"/>
              </a:ext>
            </a:extLst>
          </p:cNvPr>
          <p:cNvGrpSpPr/>
          <p:nvPr/>
        </p:nvGrpSpPr>
        <p:grpSpPr>
          <a:xfrm rot="7200165">
            <a:off x="5166893" y="2626713"/>
            <a:ext cx="578515" cy="579001"/>
            <a:chOff x="1980332" y="814930"/>
            <a:chExt cx="581471" cy="581437"/>
          </a:xfrm>
        </p:grpSpPr>
        <p:sp>
          <p:nvSpPr>
            <p:cNvPr id="19" name="Google Shape;258;p27">
              <a:extLst>
                <a:ext uri="{FF2B5EF4-FFF2-40B4-BE49-F238E27FC236}">
                  <a16:creationId xmlns:a16="http://schemas.microsoft.com/office/drawing/2014/main" id="{EC7FC3CB-E456-D241-9BEA-01799C778E80}"/>
                </a:ext>
              </a:extLst>
            </p:cNvPr>
            <p:cNvSpPr/>
            <p:nvPr/>
          </p:nvSpPr>
          <p:spPr>
            <a:xfrm rot="39023">
              <a:off x="1980366" y="814930"/>
              <a:ext cx="581437" cy="581437"/>
            </a:xfrm>
            <a:prstGeom prst="pie">
              <a:avLst>
                <a:gd name="adj1" fmla="val 6190354"/>
                <a:gd name="adj2" fmla="val 14996165"/>
              </a:avLst>
            </a:prstGeom>
            <a:solidFill>
              <a:schemeClr val="dk2"/>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atin typeface="Bebas Neue"/>
                <a:ea typeface="Bebas Neue"/>
                <a:cs typeface="Bebas Neue"/>
                <a:sym typeface="Bebas Neue"/>
              </a:endParaRPr>
            </a:p>
          </p:txBody>
        </p:sp>
        <p:sp>
          <p:nvSpPr>
            <p:cNvPr id="20" name="Google Shape;259;p27">
              <a:extLst>
                <a:ext uri="{FF2B5EF4-FFF2-40B4-BE49-F238E27FC236}">
                  <a16:creationId xmlns:a16="http://schemas.microsoft.com/office/drawing/2014/main" id="{EBFBAA87-0A86-E766-A296-E96179CEE3C3}"/>
                </a:ext>
              </a:extLst>
            </p:cNvPr>
            <p:cNvSpPr/>
            <p:nvPr/>
          </p:nvSpPr>
          <p:spPr>
            <a:xfrm rot="10800000">
              <a:off x="1980332" y="814963"/>
              <a:ext cx="581400" cy="581400"/>
            </a:xfrm>
            <a:prstGeom prst="pie">
              <a:avLst>
                <a:gd name="adj1" fmla="val 4028252"/>
                <a:gd name="adj2" fmla="val 17183677"/>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b="1">
                <a:latin typeface="Bebas Neue"/>
                <a:ea typeface="Bebas Neue"/>
                <a:cs typeface="Bebas Neue"/>
                <a:sym typeface="Bebas Neue"/>
              </a:endParaRPr>
            </a:p>
          </p:txBody>
        </p:sp>
      </p:grpSp>
      <p:sp>
        <p:nvSpPr>
          <p:cNvPr id="16" name="Google Shape;260;p27">
            <a:extLst>
              <a:ext uri="{FF2B5EF4-FFF2-40B4-BE49-F238E27FC236}">
                <a16:creationId xmlns:a16="http://schemas.microsoft.com/office/drawing/2014/main" id="{F77CA4D7-31F5-33A4-C170-624E3D2885F2}"/>
              </a:ext>
            </a:extLst>
          </p:cNvPr>
          <p:cNvSpPr txBox="1"/>
          <p:nvPr/>
        </p:nvSpPr>
        <p:spPr>
          <a:xfrm>
            <a:off x="4268256" y="1074057"/>
            <a:ext cx="509100" cy="2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rgbClr val="FFFFFF"/>
                </a:solidFill>
                <a:latin typeface="Bebas Neue"/>
                <a:ea typeface="Bebas Neue"/>
                <a:cs typeface="Bebas Neue"/>
                <a:sym typeface="Bebas Neue"/>
              </a:rPr>
              <a:t>03 </a:t>
            </a:r>
            <a:endParaRPr sz="1600">
              <a:solidFill>
                <a:srgbClr val="FFFFFF"/>
              </a:solidFill>
              <a:latin typeface="Bebas Neue"/>
              <a:ea typeface="Bebas Neue"/>
              <a:cs typeface="Bebas Neue"/>
              <a:sym typeface="Bebas Neue"/>
            </a:endParaRPr>
          </a:p>
        </p:txBody>
      </p:sp>
      <p:sp>
        <p:nvSpPr>
          <p:cNvPr id="17" name="Google Shape;261;p27">
            <a:extLst>
              <a:ext uri="{FF2B5EF4-FFF2-40B4-BE49-F238E27FC236}">
                <a16:creationId xmlns:a16="http://schemas.microsoft.com/office/drawing/2014/main" id="{774782D3-334C-3F03-14B9-27908941A252}"/>
              </a:ext>
            </a:extLst>
          </p:cNvPr>
          <p:cNvSpPr txBox="1"/>
          <p:nvPr/>
        </p:nvSpPr>
        <p:spPr>
          <a:xfrm>
            <a:off x="3309354" y="2706185"/>
            <a:ext cx="509100" cy="2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rgbClr val="FFFFFF"/>
                </a:solidFill>
                <a:latin typeface="Bebas Neue"/>
                <a:ea typeface="Bebas Neue"/>
                <a:cs typeface="Bebas Neue"/>
                <a:sym typeface="Bebas Neue"/>
              </a:rPr>
              <a:t>01 </a:t>
            </a:r>
            <a:endParaRPr sz="1600">
              <a:solidFill>
                <a:srgbClr val="FFFFFF"/>
              </a:solidFill>
              <a:latin typeface="Bebas Neue"/>
              <a:ea typeface="Bebas Neue"/>
              <a:cs typeface="Bebas Neue"/>
              <a:sym typeface="Bebas Neue"/>
            </a:endParaRPr>
          </a:p>
        </p:txBody>
      </p:sp>
      <p:sp>
        <p:nvSpPr>
          <p:cNvPr id="18" name="Google Shape;262;p27">
            <a:extLst>
              <a:ext uri="{FF2B5EF4-FFF2-40B4-BE49-F238E27FC236}">
                <a16:creationId xmlns:a16="http://schemas.microsoft.com/office/drawing/2014/main" id="{19C699C6-2FC2-5A60-8918-576BF9CF0788}"/>
              </a:ext>
            </a:extLst>
          </p:cNvPr>
          <p:cNvSpPr txBox="1"/>
          <p:nvPr/>
        </p:nvSpPr>
        <p:spPr>
          <a:xfrm>
            <a:off x="5215583" y="2676610"/>
            <a:ext cx="509100" cy="26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rgbClr val="FFFFFF"/>
                </a:solidFill>
                <a:latin typeface="Bebas Neue"/>
                <a:ea typeface="Bebas Neue"/>
                <a:cs typeface="Bebas Neue"/>
                <a:sym typeface="Bebas Neue"/>
              </a:rPr>
              <a:t>02 </a:t>
            </a:r>
            <a:endParaRPr sz="1600">
              <a:solidFill>
                <a:srgbClr val="FFFFFF"/>
              </a:solidFill>
              <a:latin typeface="Bebas Neue"/>
              <a:ea typeface="Bebas Neue"/>
              <a:cs typeface="Bebas Neue"/>
              <a:sym typeface="Bebas Neue"/>
            </a:endParaRPr>
          </a:p>
        </p:txBody>
      </p:sp>
      <p:sp>
        <p:nvSpPr>
          <p:cNvPr id="31" name="Google Shape;244;p27">
            <a:extLst>
              <a:ext uri="{FF2B5EF4-FFF2-40B4-BE49-F238E27FC236}">
                <a16:creationId xmlns:a16="http://schemas.microsoft.com/office/drawing/2014/main" id="{9898E28C-9AC0-0B4B-DBB2-79B97CE8445C}"/>
              </a:ext>
            </a:extLst>
          </p:cNvPr>
          <p:cNvSpPr txBox="1"/>
          <p:nvPr/>
        </p:nvSpPr>
        <p:spPr>
          <a:xfrm>
            <a:off x="498122" y="1080613"/>
            <a:ext cx="2237661" cy="13095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b="1" dirty="0">
                <a:effectLst/>
                <a:latin typeface="+mj-lt"/>
                <a:ea typeface="Calibri" panose="020F0502020204030204" pitchFamily="34" charset="0"/>
                <a:cs typeface="Times New Roman" panose="02020603050405020304" pitchFamily="18" charset="0"/>
              </a:rPr>
              <a:t>Data Breach</a:t>
            </a:r>
            <a:endParaRPr sz="1800" b="1" dirty="0">
              <a:solidFill>
                <a:schemeClr val="dk1"/>
              </a:solidFill>
              <a:latin typeface="+mj-lt"/>
              <a:ea typeface="IBM Plex Sans Condensed"/>
              <a:cs typeface="IBM Plex Sans Condensed"/>
              <a:sym typeface="IBM Plex Sans Condensed"/>
            </a:endParaRPr>
          </a:p>
          <a:p>
            <a:pPr marL="285750" indent="-285750">
              <a:buFont typeface="Arial" panose="020B0604020202020204" pitchFamily="34"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T</a:t>
            </a:r>
            <a:r>
              <a:rPr lang="en-US" sz="1200" dirty="0">
                <a:effectLst/>
                <a:latin typeface="Calibri" panose="020F0502020204030204" pitchFamily="34" charset="0"/>
                <a:ea typeface="Calibri" panose="020F0502020204030204" pitchFamily="34" charset="0"/>
                <a:cs typeface="Times New Roman" panose="02020603050405020304" pitchFamily="18" charset="0"/>
              </a:rPr>
              <a:t>he loss or theft of sensitive information</a:t>
            </a:r>
          </a:p>
          <a:p>
            <a:pPr marL="285750" indent="-285750">
              <a:buFont typeface="Arial" panose="020B0604020202020204" pitchFamily="34"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Lead to </a:t>
            </a:r>
            <a:r>
              <a:rPr lang="en-US" sz="1200" dirty="0">
                <a:effectLst/>
                <a:latin typeface="Calibri" panose="020F0502020204030204" pitchFamily="34" charset="0"/>
                <a:ea typeface="Calibri" panose="020F0502020204030204" pitchFamily="34" charset="0"/>
                <a:cs typeface="Times New Roman" panose="02020603050405020304" pitchFamily="18" charset="0"/>
              </a:rPr>
              <a:t>financial loss and reputational damage.</a:t>
            </a:r>
          </a:p>
        </p:txBody>
      </p:sp>
      <p:sp>
        <p:nvSpPr>
          <p:cNvPr id="32" name="Google Shape;244;p27">
            <a:extLst>
              <a:ext uri="{FF2B5EF4-FFF2-40B4-BE49-F238E27FC236}">
                <a16:creationId xmlns:a16="http://schemas.microsoft.com/office/drawing/2014/main" id="{FC8F5F56-6A14-B071-C8B9-B0FA02EEDE0A}"/>
              </a:ext>
            </a:extLst>
          </p:cNvPr>
          <p:cNvSpPr txBox="1"/>
          <p:nvPr/>
        </p:nvSpPr>
        <p:spPr>
          <a:xfrm>
            <a:off x="2947175" y="3837390"/>
            <a:ext cx="3438944" cy="10604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dirty="0">
                <a:latin typeface="+mj-lt"/>
                <a:cs typeface="Times New Roman" panose="02020603050405020304" pitchFamily="18" charset="0"/>
              </a:rPr>
              <a:t>Privacy Violations</a:t>
            </a:r>
          </a:p>
          <a:p>
            <a:pPr marL="285750" indent="-285750">
              <a:buFont typeface="Arial" panose="020B0604020202020204" pitchFamily="34"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C</a:t>
            </a:r>
            <a:r>
              <a:rPr lang="en-US" sz="1200" dirty="0">
                <a:effectLst/>
                <a:latin typeface="Calibri" panose="020F0502020204030204" pitchFamily="34" charset="0"/>
                <a:ea typeface="Calibri" panose="020F0502020204030204" pitchFamily="34" charset="0"/>
                <a:cs typeface="Times New Roman" panose="02020603050405020304" pitchFamily="18" charset="0"/>
              </a:rPr>
              <a:t>ollecting and analyzing lots of personal data</a:t>
            </a:r>
          </a:p>
          <a:p>
            <a:pPr marL="285750" indent="-285750">
              <a:buFont typeface="Arial" panose="020B0604020202020204" pitchFamily="34"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Comply with the laws</a:t>
            </a:r>
          </a:p>
          <a:p>
            <a:pPr marL="285750" indent="-285750">
              <a:buFont typeface="Arial" panose="020B0604020202020204" pitchFamily="34" charset="0"/>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Obtain appropriate consent from users</a:t>
            </a:r>
          </a:p>
        </p:txBody>
      </p:sp>
      <p:sp>
        <p:nvSpPr>
          <p:cNvPr id="33" name="Google Shape;244;p27">
            <a:extLst>
              <a:ext uri="{FF2B5EF4-FFF2-40B4-BE49-F238E27FC236}">
                <a16:creationId xmlns:a16="http://schemas.microsoft.com/office/drawing/2014/main" id="{9BDBE7A5-0943-B485-E9DD-0F4A3E230E62}"/>
              </a:ext>
            </a:extLst>
          </p:cNvPr>
          <p:cNvSpPr txBox="1"/>
          <p:nvPr/>
        </p:nvSpPr>
        <p:spPr>
          <a:xfrm>
            <a:off x="6129204" y="1080613"/>
            <a:ext cx="2938596" cy="13095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latin typeface="+mj-lt"/>
                <a:cs typeface="Times New Roman" panose="02020603050405020304" pitchFamily="18" charset="0"/>
              </a:rPr>
              <a:t>Bias and Discrimination</a:t>
            </a:r>
          </a:p>
          <a:p>
            <a:pPr marL="285750" indent="-285750">
              <a:buFont typeface="Arial" panose="020B0604020202020204" pitchFamily="34"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Perpetuate or amplify biases and discrimination</a:t>
            </a:r>
          </a:p>
          <a:p>
            <a:pPr marL="285750" indent="-285750">
              <a:buFont typeface="Arial" panose="020B0604020202020204" pitchFamily="34" charset="0"/>
              <a:buChar char="•"/>
            </a:pPr>
            <a:r>
              <a:rPr lang="en-US" sz="1200" dirty="0">
                <a:latin typeface="Calibri" panose="020F0502020204030204" pitchFamily="34" charset="0"/>
                <a:ea typeface="Calibri" panose="020F0502020204030204" pitchFamily="34" charset="0"/>
                <a:cs typeface="Times New Roman" panose="02020603050405020304" pitchFamily="18" charset="0"/>
              </a:rPr>
              <a:t>Negative impacts on specific individuals or groups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itle 1">
            <a:extLst>
              <a:ext uri="{FF2B5EF4-FFF2-40B4-BE49-F238E27FC236}">
                <a16:creationId xmlns:a16="http://schemas.microsoft.com/office/drawing/2014/main" id="{F03B4D1D-5EBD-6F3E-81AD-6EFA6F919312}"/>
              </a:ext>
            </a:extLst>
          </p:cNvPr>
          <p:cNvSpPr>
            <a:spLocks noGrp="1"/>
          </p:cNvSpPr>
          <p:nvPr>
            <p:ph type="title"/>
          </p:nvPr>
        </p:nvSpPr>
        <p:spPr>
          <a:xfrm>
            <a:off x="3630798" y="1972899"/>
            <a:ext cx="1769710" cy="792850"/>
          </a:xfrm>
        </p:spPr>
        <p:txBody>
          <a:bodyPr vert="horz" lIns="91440" tIns="45720" rIns="91440" bIns="45720" rtlCol="0" anchor="b">
            <a:noAutofit/>
          </a:bodyPr>
          <a:lstStyle/>
          <a:p>
            <a:pPr marL="0" indent="0">
              <a:lnSpc>
                <a:spcPct val="90000"/>
              </a:lnSpc>
            </a:pPr>
            <a:r>
              <a:rPr lang="en-US" sz="2400" b="1" kern="1200" dirty="0">
                <a:solidFill>
                  <a:schemeClr val="tx1"/>
                </a:solidFill>
                <a:latin typeface="+mj-lt"/>
                <a:ea typeface="+mj-ea"/>
                <a:cs typeface="+mj-cs"/>
              </a:rPr>
              <a:t>BIG DATA </a:t>
            </a:r>
            <a:br>
              <a:rPr lang="en-US" sz="2400" b="1" kern="1200" dirty="0">
                <a:solidFill>
                  <a:schemeClr val="tx1"/>
                </a:solidFill>
                <a:latin typeface="+mj-lt"/>
                <a:ea typeface="+mj-ea"/>
                <a:cs typeface="+mj-cs"/>
              </a:rPr>
            </a:br>
            <a:r>
              <a:rPr lang="en-US" sz="2400" b="1" kern="1200" dirty="0">
                <a:solidFill>
                  <a:srgbClr val="FF3300"/>
                </a:solidFill>
                <a:latin typeface="+mj-lt"/>
                <a:ea typeface="+mj-ea"/>
                <a:cs typeface="+mj-cs"/>
              </a:rPr>
              <a:t>Challenges</a:t>
            </a:r>
          </a:p>
        </p:txBody>
      </p:sp>
    </p:spTree>
    <p:extLst>
      <p:ext uri="{BB962C8B-B14F-4D97-AF65-F5344CB8AC3E}">
        <p14:creationId xmlns:p14="http://schemas.microsoft.com/office/powerpoint/2010/main" val="292237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27BA297-DF7F-9C3D-72EE-F2C1E5C3B6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685800" y="819150"/>
            <a:ext cx="7920944" cy="4178299"/>
          </a:xfrm>
          <a:prstGeom prst="rect">
            <a:avLst/>
          </a:prstGeom>
          <a:noFill/>
          <a:ln>
            <a:noFill/>
          </a:ln>
        </p:spPr>
      </p:pic>
      <p:sp>
        <p:nvSpPr>
          <p:cNvPr id="2" name="Oval 1">
            <a:extLst>
              <a:ext uri="{FF2B5EF4-FFF2-40B4-BE49-F238E27FC236}">
                <a16:creationId xmlns:a16="http://schemas.microsoft.com/office/drawing/2014/main" id="{5405FBE0-811C-A7E4-BDAA-6B523ABBCFC3}"/>
              </a:ext>
            </a:extLst>
          </p:cNvPr>
          <p:cNvSpPr/>
          <p:nvPr/>
        </p:nvSpPr>
        <p:spPr>
          <a:xfrm>
            <a:off x="4876800" y="3943350"/>
            <a:ext cx="1143000" cy="1054099"/>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Multiplication Sign 5">
            <a:extLst>
              <a:ext uri="{FF2B5EF4-FFF2-40B4-BE49-F238E27FC236}">
                <a16:creationId xmlns:a16="http://schemas.microsoft.com/office/drawing/2014/main" id="{CFEAAE45-9199-5E21-A2F5-929936D69139}"/>
              </a:ext>
            </a:extLst>
          </p:cNvPr>
          <p:cNvSpPr/>
          <p:nvPr/>
        </p:nvSpPr>
        <p:spPr>
          <a:xfrm>
            <a:off x="1918312" y="1428750"/>
            <a:ext cx="2743200" cy="2438400"/>
          </a:xfrm>
          <a:prstGeom prst="mathMultiply">
            <a:avLst/>
          </a:prstGeom>
          <a:solidFill>
            <a:srgbClr val="FF0000"/>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50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oogle Shape;551;p44">
            <a:extLst>
              <a:ext uri="{FF2B5EF4-FFF2-40B4-BE49-F238E27FC236}">
                <a16:creationId xmlns:a16="http://schemas.microsoft.com/office/drawing/2014/main" id="{2A47D71C-459A-AE32-1EA4-F398370FF397}"/>
              </a:ext>
            </a:extLst>
          </p:cNvPr>
          <p:cNvCxnSpPr>
            <a:cxnSpLocks/>
          </p:cNvCxnSpPr>
          <p:nvPr/>
        </p:nvCxnSpPr>
        <p:spPr>
          <a:xfrm>
            <a:off x="3647110" y="2459119"/>
            <a:ext cx="1331144" cy="0"/>
          </a:xfrm>
          <a:prstGeom prst="straightConnector1">
            <a:avLst/>
          </a:prstGeom>
          <a:noFill/>
          <a:ln w="9525" cap="flat" cmpd="sng">
            <a:solidFill>
              <a:srgbClr val="4A86E8"/>
            </a:solidFill>
            <a:prstDash val="solid"/>
            <a:round/>
            <a:headEnd type="oval" w="med" len="med"/>
            <a:tailEnd type="oval" w="med" len="med"/>
          </a:ln>
        </p:spPr>
      </p:cxnSp>
      <p:grpSp>
        <p:nvGrpSpPr>
          <p:cNvPr id="6" name="Google Shape;541;p44">
            <a:extLst>
              <a:ext uri="{FF2B5EF4-FFF2-40B4-BE49-F238E27FC236}">
                <a16:creationId xmlns:a16="http://schemas.microsoft.com/office/drawing/2014/main" id="{EB6B3572-359C-C7CD-E49E-0D8BCCA0C852}"/>
              </a:ext>
            </a:extLst>
          </p:cNvPr>
          <p:cNvGrpSpPr/>
          <p:nvPr/>
        </p:nvGrpSpPr>
        <p:grpSpPr>
          <a:xfrm>
            <a:off x="533400" y="1124801"/>
            <a:ext cx="3960958" cy="3680940"/>
            <a:chOff x="3778727" y="4460423"/>
            <a:chExt cx="720160" cy="552426"/>
          </a:xfrm>
        </p:grpSpPr>
        <p:sp>
          <p:nvSpPr>
            <p:cNvPr id="7" name="Google Shape;542;p44">
              <a:extLst>
                <a:ext uri="{FF2B5EF4-FFF2-40B4-BE49-F238E27FC236}">
                  <a16:creationId xmlns:a16="http://schemas.microsoft.com/office/drawing/2014/main" id="{25DA2831-97FB-31B7-D2D8-6FE05DC41FE5}"/>
                </a:ext>
              </a:extLst>
            </p:cNvPr>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Muli"/>
                  <a:ea typeface="Muli"/>
                  <a:cs typeface="Muli"/>
                  <a:sym typeface="Muli"/>
                </a:rPr>
                <a:t>Data encryption</a:t>
              </a:r>
              <a:endParaRPr sz="1200" b="1" i="0" u="none" strike="noStrike" cap="none" dirty="0">
                <a:solidFill>
                  <a:schemeClr val="lt1"/>
                </a:solidFill>
                <a:latin typeface="Muli"/>
                <a:ea typeface="Muli"/>
                <a:cs typeface="Muli"/>
                <a:sym typeface="Muli"/>
              </a:endParaRPr>
            </a:p>
          </p:txBody>
        </p:sp>
        <p:sp>
          <p:nvSpPr>
            <p:cNvPr id="9" name="Google Shape;544;p44">
              <a:extLst>
                <a:ext uri="{FF2B5EF4-FFF2-40B4-BE49-F238E27FC236}">
                  <a16:creationId xmlns:a16="http://schemas.microsoft.com/office/drawing/2014/main" id="{3FEC32E7-48D3-87A3-F67D-7D1EB86873F5}"/>
                </a:ext>
              </a:extLst>
            </p:cNvPr>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ctr" anchorCtr="0">
              <a:noAutofit/>
            </a:bodyPr>
            <a:lstStyle/>
            <a:p>
              <a:pPr algn="ctr">
                <a:buClr>
                  <a:schemeClr val="dk1"/>
                </a:buClr>
                <a:buSzPts val="1400"/>
              </a:pPr>
              <a:r>
                <a:rPr lang="en-US" sz="1200" b="1" dirty="0">
                  <a:solidFill>
                    <a:schemeClr val="lt1"/>
                  </a:solidFill>
                  <a:latin typeface="Muli"/>
                </a:rPr>
                <a:t>Privacy policies and regulations</a:t>
              </a:r>
              <a:endParaRPr lang="en-US" sz="1200" b="1" dirty="0">
                <a:solidFill>
                  <a:schemeClr val="lt1"/>
                </a:solidFill>
                <a:latin typeface="Muli"/>
                <a:sym typeface="Muli"/>
              </a:endParaRPr>
            </a:p>
          </p:txBody>
        </p:sp>
        <p:sp>
          <p:nvSpPr>
            <p:cNvPr id="10" name="Google Shape;545;p44">
              <a:extLst>
                <a:ext uri="{FF2B5EF4-FFF2-40B4-BE49-F238E27FC236}">
                  <a16:creationId xmlns:a16="http://schemas.microsoft.com/office/drawing/2014/main" id="{54684F5F-7123-62E0-C10D-8A0D47BD58D3}"/>
                </a:ext>
              </a:extLst>
            </p:cNvPr>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200" b="1" dirty="0">
                  <a:solidFill>
                    <a:schemeClr val="lt1"/>
                  </a:solidFill>
                  <a:latin typeface="Muli"/>
                </a:rPr>
                <a:t>User consent and transparency</a:t>
              </a:r>
              <a:endParaRPr sz="1200" b="1" dirty="0">
                <a:solidFill>
                  <a:schemeClr val="lt1"/>
                </a:solidFill>
                <a:latin typeface="Muli"/>
                <a:sym typeface="Muli"/>
              </a:endParaRPr>
            </a:p>
          </p:txBody>
        </p:sp>
        <p:sp>
          <p:nvSpPr>
            <p:cNvPr id="11" name="Google Shape;546;p44">
              <a:extLst>
                <a:ext uri="{FF2B5EF4-FFF2-40B4-BE49-F238E27FC236}">
                  <a16:creationId xmlns:a16="http://schemas.microsoft.com/office/drawing/2014/main" id="{D41C64DC-898A-0D1C-A3AF-697DBF2F9131}"/>
                </a:ext>
              </a:extLst>
            </p:cNvPr>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ctr" anchorCtr="0">
              <a:noAutofit/>
            </a:bodyPr>
            <a:lstStyle/>
            <a:p>
              <a:pPr algn="ctr">
                <a:buClr>
                  <a:schemeClr val="dk1"/>
                </a:buClr>
                <a:buSzPts val="1400"/>
              </a:pPr>
              <a:r>
                <a:rPr lang="en-US" sz="1200" b="1" dirty="0">
                  <a:solidFill>
                    <a:schemeClr val="lt1"/>
                  </a:solidFill>
                  <a:latin typeface="Muli"/>
                </a:rPr>
                <a:t>Security measures</a:t>
              </a:r>
              <a:endParaRPr sz="1200" b="1" dirty="0">
                <a:solidFill>
                  <a:schemeClr val="lt1"/>
                </a:solidFill>
                <a:latin typeface="Muli"/>
                <a:sym typeface="Muli"/>
              </a:endParaRPr>
            </a:p>
          </p:txBody>
        </p:sp>
        <p:sp>
          <p:nvSpPr>
            <p:cNvPr id="12" name="Google Shape;547;p44">
              <a:extLst>
                <a:ext uri="{FF2B5EF4-FFF2-40B4-BE49-F238E27FC236}">
                  <a16:creationId xmlns:a16="http://schemas.microsoft.com/office/drawing/2014/main" id="{09247956-495D-3D40-3CC9-CCC0AE4BA9E0}"/>
                </a:ext>
              </a:extLst>
            </p:cNvPr>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r>
                <a:rPr lang="en" sz="1200" b="1" dirty="0">
                  <a:solidFill>
                    <a:schemeClr val="lt1"/>
                  </a:solidFill>
                  <a:latin typeface="Muli"/>
                  <a:ea typeface="Muli"/>
                  <a:cs typeface="Muli"/>
                  <a:sym typeface="Muli"/>
                </a:rPr>
                <a:t>Data Anonymization</a:t>
              </a:r>
              <a:endParaRPr sz="1200" b="1" i="0" u="none" strike="noStrike" cap="none" dirty="0">
                <a:solidFill>
                  <a:schemeClr val="lt1"/>
                </a:solidFill>
                <a:latin typeface="Muli"/>
                <a:ea typeface="Muli"/>
                <a:cs typeface="Muli"/>
                <a:sym typeface="Muli"/>
              </a:endParaRPr>
            </a:p>
          </p:txBody>
        </p:sp>
        <p:sp>
          <p:nvSpPr>
            <p:cNvPr id="13" name="Google Shape;548;p44">
              <a:extLst>
                <a:ext uri="{FF2B5EF4-FFF2-40B4-BE49-F238E27FC236}">
                  <a16:creationId xmlns:a16="http://schemas.microsoft.com/office/drawing/2014/main" id="{1A8BF082-4DB4-3965-81F4-C2302565A1B7}"/>
                </a:ext>
              </a:extLst>
            </p:cNvPr>
            <p:cNvSpPr/>
            <p:nvPr/>
          </p:nvSpPr>
          <p:spPr>
            <a:xfrm>
              <a:off x="3778727" y="4460423"/>
              <a:ext cx="719100" cy="79200"/>
            </a:xfrm>
            <a:prstGeom prst="ellipse">
              <a:avLst/>
            </a:prstGeom>
            <a:solidFill>
              <a:srgbClr val="FFFFFF">
                <a:alpha val="3799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200" b="1" i="0" u="none" strike="noStrike" cap="none">
                <a:solidFill>
                  <a:schemeClr val="lt1"/>
                </a:solidFill>
                <a:latin typeface="Muli"/>
                <a:ea typeface="Muli"/>
                <a:cs typeface="Muli"/>
                <a:sym typeface="Muli"/>
              </a:endParaRPr>
            </a:p>
          </p:txBody>
        </p:sp>
      </p:grpSp>
      <p:cxnSp>
        <p:nvCxnSpPr>
          <p:cNvPr id="14" name="Google Shape;549;p44">
            <a:extLst>
              <a:ext uri="{FF2B5EF4-FFF2-40B4-BE49-F238E27FC236}">
                <a16:creationId xmlns:a16="http://schemas.microsoft.com/office/drawing/2014/main" id="{AC3B1DF3-9D0D-0204-B8CC-B32450283D96}"/>
              </a:ext>
            </a:extLst>
          </p:cNvPr>
          <p:cNvCxnSpPr>
            <a:cxnSpLocks/>
          </p:cNvCxnSpPr>
          <p:nvPr/>
        </p:nvCxnSpPr>
        <p:spPr>
          <a:xfrm>
            <a:off x="3818032" y="1809750"/>
            <a:ext cx="1160222" cy="0"/>
          </a:xfrm>
          <a:prstGeom prst="straightConnector1">
            <a:avLst/>
          </a:prstGeom>
          <a:noFill/>
          <a:ln w="9525" cap="flat" cmpd="sng">
            <a:solidFill>
              <a:schemeClr val="accent1"/>
            </a:solidFill>
            <a:prstDash val="solid"/>
            <a:round/>
            <a:headEnd type="oval" w="med" len="med"/>
            <a:tailEnd type="oval" w="med" len="med"/>
          </a:ln>
        </p:spPr>
      </p:cxnSp>
      <p:sp>
        <p:nvSpPr>
          <p:cNvPr id="15" name="Google Shape;550;p44">
            <a:extLst>
              <a:ext uri="{FF2B5EF4-FFF2-40B4-BE49-F238E27FC236}">
                <a16:creationId xmlns:a16="http://schemas.microsoft.com/office/drawing/2014/main" id="{7FCF5430-AF44-997C-7F65-50046080617F}"/>
              </a:ext>
            </a:extLst>
          </p:cNvPr>
          <p:cNvSpPr txBox="1"/>
          <p:nvPr/>
        </p:nvSpPr>
        <p:spPr>
          <a:xfrm>
            <a:off x="5119196" y="1609174"/>
            <a:ext cx="3256772" cy="45762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Big companies adhere to privacy policies and government laws</a:t>
            </a:r>
            <a:endParaRPr sz="1200" dirty="0">
              <a:latin typeface="Muli"/>
              <a:ea typeface="Muli"/>
              <a:cs typeface="Muli"/>
              <a:sym typeface="Muli"/>
            </a:endParaRPr>
          </a:p>
        </p:txBody>
      </p:sp>
      <p:sp>
        <p:nvSpPr>
          <p:cNvPr id="17" name="Google Shape;552;p44">
            <a:extLst>
              <a:ext uri="{FF2B5EF4-FFF2-40B4-BE49-F238E27FC236}">
                <a16:creationId xmlns:a16="http://schemas.microsoft.com/office/drawing/2014/main" id="{6A81253A-C6C7-2726-A7E1-64751A6394DC}"/>
              </a:ext>
            </a:extLst>
          </p:cNvPr>
          <p:cNvSpPr txBox="1"/>
          <p:nvPr/>
        </p:nvSpPr>
        <p:spPr>
          <a:xfrm>
            <a:off x="5119197" y="2237725"/>
            <a:ext cx="3256772" cy="45762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Apply firewalls, intrusion detection systems, and access controls</a:t>
            </a:r>
            <a:endParaRPr sz="1200" dirty="0">
              <a:latin typeface="Muli"/>
              <a:ea typeface="Muli"/>
              <a:cs typeface="Muli"/>
              <a:sym typeface="Muli"/>
            </a:endParaRPr>
          </a:p>
        </p:txBody>
      </p:sp>
      <p:cxnSp>
        <p:nvCxnSpPr>
          <p:cNvPr id="18" name="Google Shape;553;p44">
            <a:extLst>
              <a:ext uri="{FF2B5EF4-FFF2-40B4-BE49-F238E27FC236}">
                <a16:creationId xmlns:a16="http://schemas.microsoft.com/office/drawing/2014/main" id="{5675B733-C0CD-C13B-FB77-911C85FC6FFC}"/>
              </a:ext>
            </a:extLst>
          </p:cNvPr>
          <p:cNvCxnSpPr>
            <a:cxnSpLocks/>
          </p:cNvCxnSpPr>
          <p:nvPr/>
        </p:nvCxnSpPr>
        <p:spPr>
          <a:xfrm>
            <a:off x="3404396" y="3028950"/>
            <a:ext cx="1573858" cy="0"/>
          </a:xfrm>
          <a:prstGeom prst="straightConnector1">
            <a:avLst/>
          </a:prstGeom>
          <a:noFill/>
          <a:ln w="9525" cap="flat" cmpd="sng">
            <a:solidFill>
              <a:schemeClr val="accent3"/>
            </a:solidFill>
            <a:prstDash val="solid"/>
            <a:round/>
            <a:headEnd type="oval" w="med" len="med"/>
            <a:tailEnd type="oval" w="med" len="med"/>
          </a:ln>
        </p:spPr>
      </p:cxnSp>
      <p:sp>
        <p:nvSpPr>
          <p:cNvPr id="19" name="Google Shape;554;p44">
            <a:extLst>
              <a:ext uri="{FF2B5EF4-FFF2-40B4-BE49-F238E27FC236}">
                <a16:creationId xmlns:a16="http://schemas.microsoft.com/office/drawing/2014/main" id="{21562632-D09F-3FB8-5D08-0333C8B295AC}"/>
              </a:ext>
            </a:extLst>
          </p:cNvPr>
          <p:cNvSpPr txBox="1"/>
          <p:nvPr/>
        </p:nvSpPr>
        <p:spPr>
          <a:xfrm>
            <a:off x="5119196" y="2790421"/>
            <a:ext cx="3365041" cy="649876"/>
          </a:xfrm>
          <a:prstGeom prst="rect">
            <a:avLst/>
          </a:prstGeom>
          <a:noFill/>
          <a:ln>
            <a:noFill/>
          </a:ln>
        </p:spPr>
        <p:txBody>
          <a:bodyPr spcFirstLastPara="1" wrap="square" lIns="0" tIns="0" rIns="0" bIns="0" anchor="ctr" anchorCtr="0">
            <a:noAutofit/>
          </a:bodyPr>
          <a:lstStyle/>
          <a:p>
            <a:r>
              <a:rPr lang="en-US" sz="1200" dirty="0">
                <a:latin typeface="Calibri" panose="020F0502020204030204" pitchFamily="34" charset="0"/>
                <a:ea typeface="Calibri" panose="020F0502020204030204" pitchFamily="34" charset="0"/>
                <a:cs typeface="Times New Roman" panose="02020603050405020304" pitchFamily="18" charset="0"/>
              </a:rPr>
              <a:t>P</a:t>
            </a:r>
            <a:r>
              <a:rPr lang="en-US" sz="1200" dirty="0">
                <a:effectLst/>
                <a:latin typeface="Calibri" panose="020F0502020204030204" pitchFamily="34" charset="0"/>
                <a:ea typeface="Calibri" panose="020F0502020204030204" pitchFamily="34" charset="0"/>
                <a:cs typeface="Times New Roman" panose="02020603050405020304" pitchFamily="18" charset="0"/>
              </a:rPr>
              <a:t>rovide options for users to control their privacy settings, and clear information about the data collection practices </a:t>
            </a:r>
          </a:p>
        </p:txBody>
      </p:sp>
      <p:cxnSp>
        <p:nvCxnSpPr>
          <p:cNvPr id="20" name="Google Shape;555;p44">
            <a:extLst>
              <a:ext uri="{FF2B5EF4-FFF2-40B4-BE49-F238E27FC236}">
                <a16:creationId xmlns:a16="http://schemas.microsoft.com/office/drawing/2014/main" id="{3140F3C7-BD98-D4F9-CC0F-D037B213F5C5}"/>
              </a:ext>
            </a:extLst>
          </p:cNvPr>
          <p:cNvCxnSpPr>
            <a:cxnSpLocks/>
          </p:cNvCxnSpPr>
          <p:nvPr/>
        </p:nvCxnSpPr>
        <p:spPr>
          <a:xfrm>
            <a:off x="3197578" y="3793539"/>
            <a:ext cx="1780676" cy="0"/>
          </a:xfrm>
          <a:prstGeom prst="straightConnector1">
            <a:avLst/>
          </a:prstGeom>
          <a:noFill/>
          <a:ln w="9525" cap="flat" cmpd="sng">
            <a:solidFill>
              <a:schemeClr val="accent4"/>
            </a:solidFill>
            <a:prstDash val="solid"/>
            <a:round/>
            <a:headEnd type="oval" w="med" len="med"/>
            <a:tailEnd type="oval" w="med" len="med"/>
          </a:ln>
        </p:spPr>
      </p:cxnSp>
      <p:sp>
        <p:nvSpPr>
          <p:cNvPr id="21" name="Google Shape;556;p44">
            <a:extLst>
              <a:ext uri="{FF2B5EF4-FFF2-40B4-BE49-F238E27FC236}">
                <a16:creationId xmlns:a16="http://schemas.microsoft.com/office/drawing/2014/main" id="{95753267-B59A-A5BA-3F69-814268178666}"/>
              </a:ext>
            </a:extLst>
          </p:cNvPr>
          <p:cNvSpPr txBox="1"/>
          <p:nvPr/>
        </p:nvSpPr>
        <p:spPr>
          <a:xfrm>
            <a:off x="5119197" y="3498941"/>
            <a:ext cx="3415204" cy="64987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200" dirty="0">
                <a:latin typeface="Calibri" panose="020F0502020204030204" pitchFamily="34" charset="0"/>
                <a:ea typeface="Calibri" panose="020F0502020204030204" pitchFamily="34" charset="0"/>
                <a:cs typeface="Times New Roman" panose="02020603050405020304" pitchFamily="18" charset="0"/>
              </a:rPr>
              <a:t>A</a:t>
            </a:r>
            <a:r>
              <a:rPr lang="en-US" sz="1200" dirty="0">
                <a:effectLst/>
                <a:latin typeface="Calibri" panose="020F0502020204030204" pitchFamily="34" charset="0"/>
                <a:ea typeface="Calibri" panose="020F0502020204030204" pitchFamily="34" charset="0"/>
                <a:cs typeface="Times New Roman" panose="02020603050405020304" pitchFamily="18" charset="0"/>
              </a:rPr>
              <a:t>nonymize data by removing identifying information such as names, addresses, and social security numbers</a:t>
            </a:r>
            <a:endParaRPr sz="1200" dirty="0">
              <a:latin typeface="Muli"/>
              <a:ea typeface="Muli"/>
              <a:cs typeface="Muli"/>
              <a:sym typeface="Muli"/>
            </a:endParaRPr>
          </a:p>
        </p:txBody>
      </p:sp>
      <p:cxnSp>
        <p:nvCxnSpPr>
          <p:cNvPr id="22" name="Google Shape;557;p44">
            <a:extLst>
              <a:ext uri="{FF2B5EF4-FFF2-40B4-BE49-F238E27FC236}">
                <a16:creationId xmlns:a16="http://schemas.microsoft.com/office/drawing/2014/main" id="{0583B46D-C7C5-65A6-D9B8-BA80F84FC2CA}"/>
              </a:ext>
            </a:extLst>
          </p:cNvPr>
          <p:cNvCxnSpPr>
            <a:cxnSpLocks/>
          </p:cNvCxnSpPr>
          <p:nvPr/>
        </p:nvCxnSpPr>
        <p:spPr>
          <a:xfrm>
            <a:off x="2972647" y="4629150"/>
            <a:ext cx="2005607" cy="0"/>
          </a:xfrm>
          <a:prstGeom prst="straightConnector1">
            <a:avLst/>
          </a:prstGeom>
          <a:noFill/>
          <a:ln w="9525" cap="flat" cmpd="sng">
            <a:solidFill>
              <a:schemeClr val="accent5"/>
            </a:solidFill>
            <a:prstDash val="solid"/>
            <a:round/>
            <a:headEnd type="oval" w="med" len="med"/>
            <a:tailEnd type="oval" w="med" len="med"/>
          </a:ln>
        </p:spPr>
      </p:cxnSp>
      <p:sp>
        <p:nvSpPr>
          <p:cNvPr id="23" name="Google Shape;558;p44">
            <a:extLst>
              <a:ext uri="{FF2B5EF4-FFF2-40B4-BE49-F238E27FC236}">
                <a16:creationId xmlns:a16="http://schemas.microsoft.com/office/drawing/2014/main" id="{88167FD3-D0F2-D021-7AD8-CD6768ECD11C}"/>
              </a:ext>
            </a:extLst>
          </p:cNvPr>
          <p:cNvSpPr txBox="1"/>
          <p:nvPr/>
        </p:nvSpPr>
        <p:spPr>
          <a:xfrm>
            <a:off x="5119194" y="4400339"/>
            <a:ext cx="3542149" cy="457621"/>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en-US" sz="1200" dirty="0">
                <a:latin typeface="Calibri" panose="020F0502020204030204" pitchFamily="34" charset="0"/>
                <a:ea typeface="Calibri" panose="020F0502020204030204" pitchFamily="34" charset="0"/>
                <a:cs typeface="Times New Roman" panose="02020603050405020304" pitchFamily="18" charset="0"/>
              </a:rPr>
              <a:t>E</a:t>
            </a:r>
            <a:r>
              <a:rPr lang="en-US" sz="1200" dirty="0">
                <a:effectLst/>
                <a:latin typeface="Calibri" panose="020F0502020204030204" pitchFamily="34" charset="0"/>
                <a:ea typeface="Calibri" panose="020F0502020204030204" pitchFamily="34" charset="0"/>
                <a:cs typeface="Times New Roman" panose="02020603050405020304" pitchFamily="18" charset="0"/>
              </a:rPr>
              <a:t>ncoding data in a way that makes it unreadable without the proper decryption key</a:t>
            </a:r>
            <a:endParaRPr sz="1200" dirty="0">
              <a:latin typeface="Muli"/>
              <a:ea typeface="Muli"/>
              <a:cs typeface="Muli"/>
              <a:sym typeface="Muli"/>
            </a:endParaRPr>
          </a:p>
        </p:txBody>
      </p:sp>
      <p:sp>
        <p:nvSpPr>
          <p:cNvPr id="28" name="Oval 27">
            <a:extLst>
              <a:ext uri="{FF2B5EF4-FFF2-40B4-BE49-F238E27FC236}">
                <a16:creationId xmlns:a16="http://schemas.microsoft.com/office/drawing/2014/main" id="{76DB9C5C-7E81-C0E1-6CAD-11C64D786642}"/>
              </a:ext>
            </a:extLst>
          </p:cNvPr>
          <p:cNvSpPr/>
          <p:nvPr/>
        </p:nvSpPr>
        <p:spPr>
          <a:xfrm>
            <a:off x="542118" y="1212051"/>
            <a:ext cx="3955127" cy="393421"/>
          </a:xfrm>
          <a:prstGeom prst="ellipse">
            <a:avLst/>
          </a:prstGeom>
          <a:solidFill>
            <a:schemeClr val="bg1">
              <a:lumMod val="6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AADED619-DB2D-26D2-6E87-8FAE10484FA4}"/>
              </a:ext>
            </a:extLst>
          </p:cNvPr>
          <p:cNvSpPr>
            <a:spLocks noGrp="1"/>
          </p:cNvSpPr>
          <p:nvPr>
            <p:ph type="title"/>
          </p:nvPr>
        </p:nvSpPr>
        <p:spPr>
          <a:xfrm>
            <a:off x="457200" y="633395"/>
            <a:ext cx="1891436" cy="491406"/>
          </a:xfrm>
        </p:spPr>
        <p:txBody>
          <a:bodyPr vert="horz" lIns="91440" tIns="45720" rIns="91440" bIns="45720" rtlCol="0" anchor="b">
            <a:noAutofit/>
          </a:bodyPr>
          <a:lstStyle/>
          <a:p>
            <a:pPr marL="0" indent="0" algn="l">
              <a:lnSpc>
                <a:spcPct val="90000"/>
              </a:lnSpc>
            </a:pPr>
            <a:r>
              <a:rPr lang="en-US" sz="3200" b="1" kern="1200" dirty="0">
                <a:solidFill>
                  <a:schemeClr val="tx1"/>
                </a:solidFill>
                <a:latin typeface="+mj-lt"/>
                <a:ea typeface="+mj-ea"/>
                <a:cs typeface="+mj-cs"/>
              </a:rPr>
              <a:t>Solutions:</a:t>
            </a:r>
          </a:p>
        </p:txBody>
      </p:sp>
    </p:spTree>
    <p:extLst>
      <p:ext uri="{BB962C8B-B14F-4D97-AF65-F5344CB8AC3E}">
        <p14:creationId xmlns:p14="http://schemas.microsoft.com/office/powerpoint/2010/main" val="327949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9" grpId="0"/>
      <p:bldP spid="21"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1DF62B-73A0-8847-2F83-E2BDC851DA09}"/>
              </a:ext>
            </a:extLst>
          </p:cNvPr>
          <p:cNvSpPr>
            <a:spLocks noGrp="1"/>
          </p:cNvSpPr>
          <p:nvPr>
            <p:ph idx="1"/>
          </p:nvPr>
        </p:nvSpPr>
        <p:spPr>
          <a:xfrm>
            <a:off x="457200" y="1809750"/>
            <a:ext cx="6629400" cy="1676400"/>
          </a:xfrm>
        </p:spPr>
        <p:txBody>
          <a:bodyPr>
            <a:noAutofit/>
          </a:bodyPr>
          <a:lstStyle/>
          <a:p>
            <a:pPr marL="0" indent="0">
              <a:buNone/>
            </a:pPr>
            <a:r>
              <a:rPr lang="en-US" sz="4400" b="1" dirty="0">
                <a:solidFill>
                  <a:srgbClr val="001D3D"/>
                </a:solidFill>
                <a:latin typeface="+mj-lt"/>
                <a:cs typeface="IrisUPC" panose="020B0502040204020203" pitchFamily="34" charset="-34"/>
              </a:rPr>
              <a:t>04. </a:t>
            </a:r>
            <a:br>
              <a:rPr lang="en-US" sz="4400" b="1" dirty="0">
                <a:solidFill>
                  <a:srgbClr val="001D3D"/>
                </a:solidFill>
                <a:latin typeface="+mj-lt"/>
                <a:cs typeface="IrisUPC" panose="020B0502040204020203" pitchFamily="34" charset="-34"/>
              </a:rPr>
            </a:br>
            <a:r>
              <a:rPr lang="en-US" sz="4400" b="1" dirty="0">
                <a:solidFill>
                  <a:srgbClr val="001D3D"/>
                </a:solidFill>
                <a:latin typeface="+mj-lt"/>
                <a:ea typeface="Tahoma" panose="020B0604030504040204" pitchFamily="34" charset="0"/>
                <a:cs typeface="Times New Roman" panose="02020603050405020304" pitchFamily="18" charset="0"/>
              </a:rPr>
              <a:t>CONCLUSION</a:t>
            </a:r>
            <a:endParaRPr lang="en-US" sz="4400" b="1" dirty="0">
              <a:solidFill>
                <a:srgbClr val="001D3D"/>
              </a:solidFill>
              <a:latin typeface="+mj-lt"/>
              <a:cs typeface="IrisUPC" panose="020B0502040204020203" pitchFamily="34" charset="-34"/>
            </a:endParaRPr>
          </a:p>
        </p:txBody>
      </p:sp>
    </p:spTree>
    <p:extLst>
      <p:ext uri="{BB962C8B-B14F-4D97-AF65-F5344CB8AC3E}">
        <p14:creationId xmlns:p14="http://schemas.microsoft.com/office/powerpoint/2010/main" val="947083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50;p44">
            <a:extLst>
              <a:ext uri="{FF2B5EF4-FFF2-40B4-BE49-F238E27FC236}">
                <a16:creationId xmlns:a16="http://schemas.microsoft.com/office/drawing/2014/main" id="{E31B3911-2CFE-75DB-870A-BE00FBB1A683}"/>
              </a:ext>
            </a:extLst>
          </p:cNvPr>
          <p:cNvSpPr txBox="1"/>
          <p:nvPr/>
        </p:nvSpPr>
        <p:spPr>
          <a:xfrm>
            <a:off x="1783085" y="1504950"/>
            <a:ext cx="2354579" cy="457621"/>
          </a:xfrm>
          <a:prstGeom prst="rect">
            <a:avLst/>
          </a:prstGeom>
          <a:noFill/>
          <a:ln>
            <a:noFill/>
          </a:ln>
        </p:spPr>
        <p:txBody>
          <a:bodyPr spcFirstLastPara="1" wrap="square" lIns="0" tIns="0" rIns="0" bIns="0" anchor="ctr" anchorCtr="0">
            <a:noAutofit/>
          </a:bodyPr>
          <a:lstStyle/>
          <a:p>
            <a:pPr marL="285750" marR="0" lvl="0" indent="-285750" algn="l" rtl="0">
              <a:lnSpc>
                <a:spcPct val="100000"/>
              </a:lnSpc>
              <a:spcBef>
                <a:spcPts val="0"/>
              </a:spcBef>
              <a:spcAft>
                <a:spcPts val="0"/>
              </a:spcAft>
              <a:buFont typeface="Arial" panose="020B0604020202020204" pitchFamily="34" charset="0"/>
              <a:buChar cha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Volume</a:t>
            </a:r>
            <a:r>
              <a:rPr lang="en-US" sz="1600" dirty="0">
                <a:effectLst/>
                <a:latin typeface="Calibri" panose="020F0502020204030204" pitchFamily="34" charset="0"/>
                <a:ea typeface="Calibri" panose="020F0502020204030204" pitchFamily="34" charset="0"/>
                <a:cs typeface="Times New Roman" panose="02020603050405020304" pitchFamily="18" charset="0"/>
              </a:rPr>
              <a:t>: 45 TB of text</a:t>
            </a:r>
            <a:endParaRPr sz="1600" dirty="0">
              <a:latin typeface="Muli"/>
              <a:ea typeface="Muli"/>
              <a:cs typeface="Muli"/>
              <a:sym typeface="Muli"/>
            </a:endParaRPr>
          </a:p>
        </p:txBody>
      </p:sp>
      <mc:AlternateContent xmlns:mc="http://schemas.openxmlformats.org/markup-compatibility/2006">
        <mc:Choice xmlns:a14="http://schemas.microsoft.com/office/drawing/2010/main" Requires="a14">
          <p:sp>
            <p:nvSpPr>
              <p:cNvPr id="7" name="Google Shape;550;p44">
                <a:extLst>
                  <a:ext uri="{FF2B5EF4-FFF2-40B4-BE49-F238E27FC236}">
                    <a16:creationId xmlns:a16="http://schemas.microsoft.com/office/drawing/2014/main" id="{DBC6E503-AEA2-F71B-26DB-EB1AB86E21E7}"/>
                  </a:ext>
                </a:extLst>
              </p:cNvPr>
              <p:cNvSpPr txBox="1"/>
              <p:nvPr/>
            </p:nvSpPr>
            <p:spPr>
              <a:xfrm>
                <a:off x="2080264" y="2043121"/>
                <a:ext cx="2743200" cy="773641"/>
              </a:xfrm>
              <a:prstGeom prst="rect">
                <a:avLst/>
              </a:prstGeom>
              <a:noFill/>
              <a:ln>
                <a:noFill/>
              </a:ln>
            </p:spPr>
            <p:txBody>
              <a:bodyPr spcFirstLastPara="1" wrap="square" lIns="0" tIns="0" rIns="0" bIns="0" anchor="ctr" anchorCtr="0">
                <a:noAutofit/>
              </a:bodyPr>
              <a:lstStyle/>
              <a:p>
                <a:pPr marR="0" lvl="0">
                  <a:lnSpc>
                    <a:spcPct val="150000"/>
                  </a:lnSpc>
                  <a:spcBef>
                    <a:spcPts val="0"/>
                  </a:spcBef>
                  <a:spcAft>
                    <a:spcPts val="0"/>
                  </a:spcAft>
                </a:pP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 Book </a:t>
                </a:r>
                <a14:m>
                  <m:oMath xmlns:m="http://schemas.openxmlformats.org/officeDocument/2006/math">
                    <m:r>
                      <a:rPr lang="en-US" sz="1400" i="1" dirty="0" smtClean="0">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100,000 words </a:t>
                </a:r>
                <a:b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=&gt; 45 TB of text </a:t>
                </a:r>
                <a14:m>
                  <m:oMath xmlns:m="http://schemas.openxmlformats.org/officeDocument/2006/math">
                    <m:r>
                      <a:rPr lang="en-US" sz="14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4.5 million books.</a:t>
                </a:r>
              </a:p>
            </p:txBody>
          </p:sp>
        </mc:Choice>
        <mc:Fallback>
          <p:sp>
            <p:nvSpPr>
              <p:cNvPr id="7" name="Google Shape;550;p44">
                <a:extLst>
                  <a:ext uri="{FF2B5EF4-FFF2-40B4-BE49-F238E27FC236}">
                    <a16:creationId xmlns:a16="http://schemas.microsoft.com/office/drawing/2014/main" id="{DBC6E503-AEA2-F71B-26DB-EB1AB86E21E7}"/>
                  </a:ext>
                </a:extLst>
              </p:cNvPr>
              <p:cNvSpPr txBox="1">
                <a:spLocks noRot="1" noChangeAspect="1" noMove="1" noResize="1" noEditPoints="1" noAdjustHandles="1" noChangeArrowheads="1" noChangeShapeType="1" noTextEdit="1"/>
              </p:cNvSpPr>
              <p:nvPr/>
            </p:nvSpPr>
            <p:spPr>
              <a:xfrm>
                <a:off x="2080264" y="2043121"/>
                <a:ext cx="2743200" cy="773641"/>
              </a:xfrm>
              <a:prstGeom prst="rect">
                <a:avLst/>
              </a:prstGeom>
              <a:blipFill>
                <a:blip r:embed="rId3"/>
                <a:stretch>
                  <a:fillRect l="-4000" b="-1575"/>
                </a:stretch>
              </a:blipFill>
              <a:ln>
                <a:noFill/>
              </a:ln>
            </p:spPr>
            <p:txBody>
              <a:bodyPr/>
              <a:lstStyle/>
              <a:p>
                <a:r>
                  <a:rPr lang="en-US">
                    <a:noFill/>
                  </a:rPr>
                  <a:t> </a:t>
                </a:r>
              </a:p>
            </p:txBody>
          </p:sp>
        </mc:Fallback>
      </mc:AlternateContent>
      <p:sp>
        <p:nvSpPr>
          <p:cNvPr id="8" name="Google Shape;550;p44">
            <a:extLst>
              <a:ext uri="{FF2B5EF4-FFF2-40B4-BE49-F238E27FC236}">
                <a16:creationId xmlns:a16="http://schemas.microsoft.com/office/drawing/2014/main" id="{B00A8AED-4A5F-17A7-8607-0E71B59C810D}"/>
              </a:ext>
            </a:extLst>
          </p:cNvPr>
          <p:cNvSpPr txBox="1"/>
          <p:nvPr/>
        </p:nvSpPr>
        <p:spPr>
          <a:xfrm>
            <a:off x="2080264" y="3026159"/>
            <a:ext cx="2743200" cy="231391"/>
          </a:xfrm>
          <a:prstGeom prst="rect">
            <a:avLst/>
          </a:prstGeom>
          <a:noFill/>
          <a:ln>
            <a:noFill/>
          </a:ln>
        </p:spPr>
        <p:txBody>
          <a:bodyPr spcFirstLastPara="1" wrap="square" lIns="0" tIns="0" rIns="0" bIns="0" anchor="ctr" anchorCtr="0">
            <a:noAutofit/>
          </a:bodyPr>
          <a:lstStyle/>
          <a:p>
            <a:pPr marR="0" lvl="0">
              <a:lnSpc>
                <a:spcPct val="150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AVG speed 200 words/min</a:t>
            </a:r>
            <a:endParaRPr lang="en-US" sz="2000" dirty="0">
              <a:latin typeface="Muli"/>
              <a:ea typeface="Muli"/>
              <a:cs typeface="Muli"/>
              <a:sym typeface="Muli"/>
            </a:endParaRPr>
          </a:p>
        </p:txBody>
      </p:sp>
      <p:pic>
        <p:nvPicPr>
          <p:cNvPr id="12" name="Picture 11">
            <a:extLst>
              <a:ext uri="{FF2B5EF4-FFF2-40B4-BE49-F238E27FC236}">
                <a16:creationId xmlns:a16="http://schemas.microsoft.com/office/drawing/2014/main" id="{DF35547D-C5B1-5852-1071-1470CB27F113}"/>
              </a:ext>
            </a:extLst>
          </p:cNvPr>
          <p:cNvPicPr>
            <a:picLocks noChangeAspect="1"/>
          </p:cNvPicPr>
          <p:nvPr/>
        </p:nvPicPr>
        <p:blipFill>
          <a:blip r:embed="rId4"/>
          <a:stretch>
            <a:fillRect/>
          </a:stretch>
        </p:blipFill>
        <p:spPr>
          <a:xfrm>
            <a:off x="5334000" y="1428750"/>
            <a:ext cx="2647950" cy="2647950"/>
          </a:xfrm>
          <a:prstGeom prst="rect">
            <a:avLst/>
          </a:prstGeom>
        </p:spPr>
      </p:pic>
      <p:sp>
        <p:nvSpPr>
          <p:cNvPr id="2" name="Google Shape;550;p44">
            <a:extLst>
              <a:ext uri="{FF2B5EF4-FFF2-40B4-BE49-F238E27FC236}">
                <a16:creationId xmlns:a16="http://schemas.microsoft.com/office/drawing/2014/main" id="{3C4289F0-1CE3-9D11-AD98-E9DD3C681D12}"/>
              </a:ext>
            </a:extLst>
          </p:cNvPr>
          <p:cNvSpPr txBox="1"/>
          <p:nvPr/>
        </p:nvSpPr>
        <p:spPr>
          <a:xfrm>
            <a:off x="2080264" y="3328604"/>
            <a:ext cx="1786888" cy="411691"/>
          </a:xfrm>
          <a:prstGeom prst="rect">
            <a:avLst/>
          </a:prstGeom>
          <a:noFill/>
          <a:ln>
            <a:noFill/>
          </a:ln>
        </p:spPr>
        <p:txBody>
          <a:bodyPr spcFirstLastPara="1" wrap="square" lIns="0" tIns="0" rIns="0" bIns="0" anchor="ctr" anchorCtr="0">
            <a:noAutofit/>
          </a:bodyPr>
          <a:lstStyle/>
          <a:p>
            <a:pPr marR="0" lvl="0">
              <a:lnSpc>
                <a:spcPct val="150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=&gt; </a:t>
            </a:r>
            <a:r>
              <a:rPr lang="en-US" sz="2000" b="1" dirty="0">
                <a:effectLst/>
                <a:latin typeface="Calibri" panose="020F0502020204030204" pitchFamily="34" charset="0"/>
                <a:ea typeface="Calibri" panose="020F0502020204030204" pitchFamily="34" charset="0"/>
                <a:cs typeface="Times New Roman" panose="02020603050405020304" pitchFamily="18" charset="0"/>
              </a:rPr>
              <a:t>4,291 years!</a:t>
            </a:r>
            <a:endParaRPr lang="en-US" sz="2000" dirty="0">
              <a:latin typeface="Muli"/>
              <a:ea typeface="Muli"/>
              <a:cs typeface="Muli"/>
              <a:sym typeface="Muli"/>
            </a:endParaRPr>
          </a:p>
        </p:txBody>
      </p:sp>
    </p:spTree>
    <p:extLst>
      <p:ext uri="{BB962C8B-B14F-4D97-AF65-F5344CB8AC3E}">
        <p14:creationId xmlns:p14="http://schemas.microsoft.com/office/powerpoint/2010/main" val="352626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50;p44">
            <a:extLst>
              <a:ext uri="{FF2B5EF4-FFF2-40B4-BE49-F238E27FC236}">
                <a16:creationId xmlns:a16="http://schemas.microsoft.com/office/drawing/2014/main" id="{E31B3911-2CFE-75DB-870A-BE00FBB1A683}"/>
              </a:ext>
            </a:extLst>
          </p:cNvPr>
          <p:cNvSpPr txBox="1"/>
          <p:nvPr/>
        </p:nvSpPr>
        <p:spPr>
          <a:xfrm>
            <a:off x="1783085" y="1504950"/>
            <a:ext cx="2354579" cy="457621"/>
          </a:xfrm>
          <a:prstGeom prst="rect">
            <a:avLst/>
          </a:prstGeom>
          <a:noFill/>
          <a:ln>
            <a:noFill/>
          </a:ln>
        </p:spPr>
        <p:txBody>
          <a:bodyPr spcFirstLastPara="1" wrap="square" lIns="0" tIns="0" rIns="0" bIns="0" anchor="ctr" anchorCtr="0">
            <a:noAutofit/>
          </a:bodyPr>
          <a:lstStyle/>
          <a:p>
            <a:pPr marL="285750" marR="0" lvl="0" indent="-285750" algn="l" rtl="0">
              <a:lnSpc>
                <a:spcPct val="100000"/>
              </a:lnSpc>
              <a:spcBef>
                <a:spcPts val="0"/>
              </a:spcBef>
              <a:spcAft>
                <a:spcPts val="0"/>
              </a:spcAft>
              <a:buFont typeface="Arial" panose="020B0604020202020204" pitchFamily="34" charset="0"/>
              <a:buChar cha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Volume</a:t>
            </a:r>
            <a:r>
              <a:rPr lang="en-US" sz="1600" dirty="0">
                <a:effectLst/>
                <a:latin typeface="Calibri" panose="020F0502020204030204" pitchFamily="34" charset="0"/>
                <a:ea typeface="Calibri" panose="020F0502020204030204" pitchFamily="34" charset="0"/>
                <a:cs typeface="Times New Roman" panose="02020603050405020304" pitchFamily="18" charset="0"/>
              </a:rPr>
              <a:t>: 45 TB of text</a:t>
            </a:r>
            <a:endParaRPr sz="1600" dirty="0">
              <a:latin typeface="Muli"/>
              <a:ea typeface="Muli"/>
              <a:cs typeface="Muli"/>
              <a:sym typeface="Muli"/>
            </a:endParaRPr>
          </a:p>
        </p:txBody>
      </p:sp>
      <p:pic>
        <p:nvPicPr>
          <p:cNvPr id="12" name="Picture 11">
            <a:extLst>
              <a:ext uri="{FF2B5EF4-FFF2-40B4-BE49-F238E27FC236}">
                <a16:creationId xmlns:a16="http://schemas.microsoft.com/office/drawing/2014/main" id="{DF35547D-C5B1-5852-1071-1470CB27F113}"/>
              </a:ext>
            </a:extLst>
          </p:cNvPr>
          <p:cNvPicPr>
            <a:picLocks noChangeAspect="1"/>
          </p:cNvPicPr>
          <p:nvPr/>
        </p:nvPicPr>
        <p:blipFill>
          <a:blip r:embed="rId3"/>
          <a:stretch>
            <a:fillRect/>
          </a:stretch>
        </p:blipFill>
        <p:spPr>
          <a:xfrm>
            <a:off x="5334000" y="1428750"/>
            <a:ext cx="2647950" cy="2647950"/>
          </a:xfrm>
          <a:prstGeom prst="rect">
            <a:avLst/>
          </a:prstGeom>
        </p:spPr>
      </p:pic>
      <p:sp>
        <p:nvSpPr>
          <p:cNvPr id="2" name="Google Shape;550;p44">
            <a:extLst>
              <a:ext uri="{FF2B5EF4-FFF2-40B4-BE49-F238E27FC236}">
                <a16:creationId xmlns:a16="http://schemas.microsoft.com/office/drawing/2014/main" id="{DF422E58-2F82-7EC7-744A-A59308183A03}"/>
              </a:ext>
            </a:extLst>
          </p:cNvPr>
          <p:cNvSpPr txBox="1"/>
          <p:nvPr/>
        </p:nvSpPr>
        <p:spPr>
          <a:xfrm>
            <a:off x="1783083" y="2656412"/>
            <a:ext cx="2354579" cy="621030"/>
          </a:xfrm>
          <a:prstGeom prst="rect">
            <a:avLst/>
          </a:prstGeom>
          <a:noFill/>
          <a:ln>
            <a:noFill/>
          </a:ln>
        </p:spPr>
        <p:txBody>
          <a:bodyPr spcFirstLastPara="1" wrap="square" lIns="0" tIns="0" rIns="0" bIns="0" anchor="ctr" anchorCtr="0">
            <a:noAutofit/>
          </a:bodyPr>
          <a:lstStyle/>
          <a:p>
            <a:pPr marL="285750" marR="0" lvl="0" indent="-285750" algn="l" rtl="0">
              <a:lnSpc>
                <a:spcPct val="100000"/>
              </a:lnSpc>
              <a:spcBef>
                <a:spcPts val="0"/>
              </a:spcBef>
              <a:spcAft>
                <a:spcPts val="0"/>
              </a:spcAft>
              <a:buFont typeface="Arial" panose="020B0604020202020204" pitchFamily="34" charset="0"/>
              <a:buChar cha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Velocity: </a:t>
            </a:r>
            <a:r>
              <a:rPr lang="en-US" sz="1600" dirty="0">
                <a:effectLst/>
                <a:latin typeface="Calibri" panose="020F0502020204030204" pitchFamily="34" charset="0"/>
                <a:ea typeface="Calibri" panose="020F0502020204030204" pitchFamily="34" charset="0"/>
                <a:cs typeface="Times New Roman" panose="02020603050405020304" pitchFamily="18" charset="0"/>
              </a:rPr>
              <a:t>milliseconds</a:t>
            </a:r>
            <a:endParaRPr sz="1600" dirty="0">
              <a:latin typeface="Muli"/>
              <a:ea typeface="Muli"/>
              <a:cs typeface="Muli"/>
              <a:sym typeface="Muli"/>
            </a:endParaRPr>
          </a:p>
        </p:txBody>
      </p:sp>
      <p:sp>
        <p:nvSpPr>
          <p:cNvPr id="3" name="Google Shape;550;p44">
            <a:extLst>
              <a:ext uri="{FF2B5EF4-FFF2-40B4-BE49-F238E27FC236}">
                <a16:creationId xmlns:a16="http://schemas.microsoft.com/office/drawing/2014/main" id="{C677F3BF-649A-586A-7862-B03B278E921B}"/>
              </a:ext>
            </a:extLst>
          </p:cNvPr>
          <p:cNvSpPr txBox="1"/>
          <p:nvPr/>
        </p:nvSpPr>
        <p:spPr>
          <a:xfrm>
            <a:off x="1783084" y="1962571"/>
            <a:ext cx="2354579" cy="838200"/>
          </a:xfrm>
          <a:prstGeom prst="rect">
            <a:avLst/>
          </a:prstGeom>
          <a:noFill/>
          <a:ln>
            <a:noFill/>
          </a:ln>
        </p:spPr>
        <p:txBody>
          <a:bodyPr spcFirstLastPara="1" wrap="square" lIns="0" tIns="0" rIns="0" bIns="0" anchor="ctr" anchorCtr="0">
            <a:noAutofit/>
          </a:bodyPr>
          <a:lstStyle/>
          <a:p>
            <a:pPr marL="285750" marR="0" lvl="0" indent="-285750" algn="l" rtl="0">
              <a:lnSpc>
                <a:spcPct val="100000"/>
              </a:lnSpc>
              <a:spcBef>
                <a:spcPts val="0"/>
              </a:spcBef>
              <a:spcAft>
                <a:spcPts val="0"/>
              </a:spcAft>
              <a:buFont typeface="Arial" panose="020B0604020202020204" pitchFamily="34" charset="0"/>
              <a:buChar char="•"/>
            </a:pPr>
            <a:r>
              <a:rPr lang="en-US" sz="1600" b="1" dirty="0">
                <a:effectLst/>
                <a:latin typeface="Calibri" panose="020F0502020204030204" pitchFamily="34" charset="0"/>
                <a:ea typeface="Calibri" panose="020F0502020204030204" pitchFamily="34" charset="0"/>
                <a:cs typeface="Times New Roman" panose="02020603050405020304" pitchFamily="18" charset="0"/>
              </a:rPr>
              <a:t>Variety</a:t>
            </a:r>
            <a:r>
              <a:rPr lang="en-US" sz="1600" dirty="0">
                <a:effectLst/>
                <a:latin typeface="Calibri" panose="020F0502020204030204" pitchFamily="34" charset="0"/>
                <a:ea typeface="Calibri" panose="020F0502020204030204" pitchFamily="34" charset="0"/>
                <a:cs typeface="Times New Roman" panose="02020603050405020304" pitchFamily="18" charset="0"/>
              </a:rPr>
              <a:t>: books, articles, and websites…</a:t>
            </a:r>
            <a:endParaRPr sz="1600" dirty="0">
              <a:latin typeface="Muli"/>
              <a:ea typeface="Muli"/>
              <a:cs typeface="Muli"/>
              <a:sym typeface="Muli"/>
            </a:endParaRPr>
          </a:p>
        </p:txBody>
      </p:sp>
    </p:spTree>
    <p:extLst>
      <p:ext uri="{BB962C8B-B14F-4D97-AF65-F5344CB8AC3E}">
        <p14:creationId xmlns:p14="http://schemas.microsoft.com/office/powerpoint/2010/main" val="139343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1DF62B-73A0-8847-2F83-E2BDC851DA09}"/>
              </a:ext>
            </a:extLst>
          </p:cNvPr>
          <p:cNvSpPr>
            <a:spLocks noGrp="1"/>
          </p:cNvSpPr>
          <p:nvPr>
            <p:ph idx="1"/>
          </p:nvPr>
        </p:nvSpPr>
        <p:spPr>
          <a:xfrm>
            <a:off x="457200" y="2419350"/>
            <a:ext cx="8610600" cy="838200"/>
          </a:xfrm>
        </p:spPr>
        <p:txBody>
          <a:bodyPr>
            <a:noAutofit/>
          </a:bodyPr>
          <a:lstStyle/>
          <a:p>
            <a:pPr marL="0" indent="0">
              <a:buNone/>
            </a:pPr>
            <a:r>
              <a:rPr lang="en-US" sz="4400" b="1" dirty="0">
                <a:solidFill>
                  <a:srgbClr val="001D3D"/>
                </a:solidFill>
                <a:latin typeface="+mj-lt"/>
                <a:cs typeface="IrisUPC" panose="020B0502040204020203" pitchFamily="34" charset="-34"/>
              </a:rPr>
              <a:t>Is BIG DATA  the Fire of 21</a:t>
            </a:r>
            <a:r>
              <a:rPr lang="en-US" sz="4400" b="1" baseline="30000" dirty="0">
                <a:solidFill>
                  <a:srgbClr val="001D3D"/>
                </a:solidFill>
                <a:latin typeface="+mj-lt"/>
                <a:cs typeface="IrisUPC" panose="020B0502040204020203" pitchFamily="34" charset="-34"/>
              </a:rPr>
              <a:t>st</a:t>
            </a:r>
            <a:r>
              <a:rPr lang="en-US" sz="4400" b="1" dirty="0">
                <a:solidFill>
                  <a:srgbClr val="001D3D"/>
                </a:solidFill>
                <a:latin typeface="+mj-lt"/>
                <a:cs typeface="IrisUPC" panose="020B0502040204020203" pitchFamily="34" charset="-34"/>
              </a:rPr>
              <a:t> century?</a:t>
            </a:r>
          </a:p>
        </p:txBody>
      </p:sp>
    </p:spTree>
    <p:extLst>
      <p:ext uri="{BB962C8B-B14F-4D97-AF65-F5344CB8AC3E}">
        <p14:creationId xmlns:p14="http://schemas.microsoft.com/office/powerpoint/2010/main" val="1052516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729563-4731-45A0-8998-58CD11636D9F}"/>
              </a:ext>
            </a:extLst>
          </p:cNvPr>
          <p:cNvPicPr>
            <a:picLocks noChangeAspect="1"/>
          </p:cNvPicPr>
          <p:nvPr/>
        </p:nvPicPr>
        <p:blipFill>
          <a:blip r:embed="rId3"/>
          <a:stretch>
            <a:fillRect/>
          </a:stretch>
        </p:blipFill>
        <p:spPr>
          <a:xfrm>
            <a:off x="-396" y="2721"/>
            <a:ext cx="9144396" cy="5151343"/>
          </a:xfrm>
          <a:prstGeom prst="rect">
            <a:avLst/>
          </a:prstGeom>
        </p:spPr>
      </p:pic>
    </p:spTree>
    <p:extLst>
      <p:ext uri="{BB962C8B-B14F-4D97-AF65-F5344CB8AC3E}">
        <p14:creationId xmlns:p14="http://schemas.microsoft.com/office/powerpoint/2010/main" val="343513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1DF62B-73A0-8847-2F83-E2BDC851DA09}"/>
              </a:ext>
            </a:extLst>
          </p:cNvPr>
          <p:cNvSpPr>
            <a:spLocks noGrp="1"/>
          </p:cNvSpPr>
          <p:nvPr>
            <p:ph idx="1"/>
          </p:nvPr>
        </p:nvSpPr>
        <p:spPr>
          <a:xfrm>
            <a:off x="457200" y="1809750"/>
            <a:ext cx="5791200" cy="1676400"/>
          </a:xfrm>
        </p:spPr>
        <p:txBody>
          <a:bodyPr>
            <a:noAutofit/>
          </a:bodyPr>
          <a:lstStyle/>
          <a:p>
            <a:pPr marL="0" indent="0">
              <a:buNone/>
            </a:pPr>
            <a:r>
              <a:rPr lang="en-US" sz="4400" b="1" dirty="0">
                <a:solidFill>
                  <a:srgbClr val="001D3D"/>
                </a:solidFill>
                <a:latin typeface="+mj-lt"/>
                <a:cs typeface="IrisUPC" panose="020B0502040204020203" pitchFamily="34" charset="-34"/>
              </a:rPr>
              <a:t>01. </a:t>
            </a:r>
            <a:br>
              <a:rPr lang="en-US" sz="4400" b="1" dirty="0">
                <a:solidFill>
                  <a:srgbClr val="001D3D"/>
                </a:solidFill>
                <a:latin typeface="+mj-lt"/>
                <a:cs typeface="IrisUPC" panose="020B0502040204020203" pitchFamily="34" charset="-34"/>
              </a:rPr>
            </a:br>
            <a:r>
              <a:rPr lang="en-US" sz="4400" b="1" dirty="0">
                <a:solidFill>
                  <a:srgbClr val="001D3D"/>
                </a:solidFill>
                <a:latin typeface="+mj-lt"/>
                <a:ea typeface="Tahoma" panose="020B0604030504040204" pitchFamily="34" charset="0"/>
                <a:cs typeface="Times New Roman" panose="02020603050405020304" pitchFamily="18" charset="0"/>
              </a:rPr>
              <a:t>WHAT IS BIG </a:t>
            </a:r>
            <a:r>
              <a:rPr lang="en-US" sz="4400" b="1" dirty="0">
                <a:solidFill>
                  <a:srgbClr val="001D3D"/>
                </a:solidFill>
                <a:latin typeface="+mj-lt"/>
                <a:cs typeface="IrisUPC" panose="020B0502040204020203" pitchFamily="34" charset="-34"/>
              </a:rPr>
              <a:t>DATA?</a:t>
            </a:r>
          </a:p>
        </p:txBody>
      </p:sp>
    </p:spTree>
    <p:extLst>
      <p:ext uri="{BB962C8B-B14F-4D97-AF65-F5344CB8AC3E}">
        <p14:creationId xmlns:p14="http://schemas.microsoft.com/office/powerpoint/2010/main" val="1393591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549959-CEB8-9C00-3AE1-B14AD332DBB8}"/>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rcRect l="5884"/>
          <a:stretch/>
        </p:blipFill>
        <p:spPr bwMode="auto">
          <a:xfrm>
            <a:off x="2796560" y="657915"/>
            <a:ext cx="6324580" cy="4485585"/>
          </a:xfrm>
          <a:prstGeom prst="rect">
            <a:avLst/>
          </a:prstGeom>
          <a:noFill/>
          <a:effectLst>
            <a:glow>
              <a:schemeClr val="accent1"/>
            </a:glow>
            <a:softEdge rad="31750"/>
          </a:effectLst>
        </p:spPr>
      </p:pic>
      <p:sp>
        <p:nvSpPr>
          <p:cNvPr id="5" name="Content Placeholder 2">
            <a:extLst>
              <a:ext uri="{FF2B5EF4-FFF2-40B4-BE49-F238E27FC236}">
                <a16:creationId xmlns:a16="http://schemas.microsoft.com/office/drawing/2014/main" id="{7167CD3F-75FF-FE35-2BE5-6C2C87EEA2B9}"/>
              </a:ext>
            </a:extLst>
          </p:cNvPr>
          <p:cNvSpPr txBox="1">
            <a:spLocks/>
          </p:cNvSpPr>
          <p:nvPr/>
        </p:nvSpPr>
        <p:spPr>
          <a:xfrm>
            <a:off x="0" y="1809750"/>
            <a:ext cx="2866642" cy="1981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200000"/>
              </a:lnSpc>
              <a:buFont typeface="Arial" pitchFamily="34" charset="0"/>
              <a:buNone/>
            </a:pPr>
            <a:r>
              <a:rPr lang="en-US" sz="1800" b="1" dirty="0">
                <a:latin typeface="+mj-lt"/>
                <a:cs typeface="IrisUPC" panose="020B0502040204020203" pitchFamily="34" charset="-34"/>
              </a:rPr>
              <a:t>Large/ Complex data set </a:t>
            </a:r>
          </a:p>
          <a:p>
            <a:pPr marL="0" indent="0" algn="ctr">
              <a:lnSpc>
                <a:spcPct val="200000"/>
              </a:lnSpc>
              <a:buFont typeface="Arial" pitchFamily="34" charset="0"/>
              <a:buNone/>
            </a:pPr>
            <a:r>
              <a:rPr lang="en-US" sz="1800" b="1" dirty="0">
                <a:solidFill>
                  <a:srgbClr val="FF0000"/>
                </a:solidFill>
                <a:latin typeface="+mj-lt"/>
                <a:cs typeface="IrisUPC" panose="020B0502040204020203" pitchFamily="34" charset="-34"/>
              </a:rPr>
              <a:t>CAN’T</a:t>
            </a:r>
            <a:r>
              <a:rPr lang="en-US" sz="1800" b="1" dirty="0">
                <a:latin typeface="+mj-lt"/>
                <a:cs typeface="IrisUPC" panose="020B0502040204020203" pitchFamily="34" charset="-34"/>
              </a:rPr>
              <a:t> be handled by </a:t>
            </a:r>
            <a:br>
              <a:rPr lang="en-US" sz="1800" b="1" dirty="0">
                <a:latin typeface="+mj-lt"/>
                <a:cs typeface="IrisUPC" panose="020B0502040204020203" pitchFamily="34" charset="-34"/>
              </a:rPr>
            </a:br>
            <a:r>
              <a:rPr lang="en-US" sz="1800" b="1" dirty="0">
                <a:latin typeface="+mj-lt"/>
                <a:cs typeface="IrisUPC" panose="020B0502040204020203" pitchFamily="34" charset="-34"/>
              </a:rPr>
              <a:t>Traditional Technology</a:t>
            </a:r>
          </a:p>
        </p:txBody>
      </p:sp>
    </p:spTree>
    <p:extLst>
      <p:ext uri="{BB962C8B-B14F-4D97-AF65-F5344CB8AC3E}">
        <p14:creationId xmlns:p14="http://schemas.microsoft.com/office/powerpoint/2010/main" val="2235133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9B12267-B4D5-4350-0F03-1A77C555FC57}"/>
              </a:ext>
            </a:extLst>
          </p:cNvPr>
          <p:cNvPicPr>
            <a:picLocks noChangeAspect="1"/>
          </p:cNvPicPr>
          <p:nvPr/>
        </p:nvPicPr>
        <p:blipFill>
          <a:blip r:embed="rId3"/>
          <a:stretch>
            <a:fillRect/>
          </a:stretch>
        </p:blipFill>
        <p:spPr>
          <a:xfrm>
            <a:off x="3652361" y="1123950"/>
            <a:ext cx="5416688" cy="3581400"/>
          </a:xfrm>
          <a:prstGeom prst="rect">
            <a:avLst/>
          </a:prstGeom>
        </p:spPr>
      </p:pic>
      <p:sp>
        <p:nvSpPr>
          <p:cNvPr id="3" name="Content Placeholder 2">
            <a:extLst>
              <a:ext uri="{FF2B5EF4-FFF2-40B4-BE49-F238E27FC236}">
                <a16:creationId xmlns:a16="http://schemas.microsoft.com/office/drawing/2014/main" id="{D813359D-F919-EEB1-DD99-7E34E74CF75C}"/>
              </a:ext>
            </a:extLst>
          </p:cNvPr>
          <p:cNvSpPr>
            <a:spLocks noGrp="1"/>
          </p:cNvSpPr>
          <p:nvPr>
            <p:ph idx="1"/>
          </p:nvPr>
        </p:nvSpPr>
        <p:spPr>
          <a:xfrm>
            <a:off x="304800" y="2464515"/>
            <a:ext cx="3324701" cy="1384936"/>
          </a:xfrm>
        </p:spPr>
        <p:txBody>
          <a:bodyPr>
            <a:normAutofit fontScale="92500"/>
          </a:bodyPr>
          <a:lstStyle/>
          <a:p>
            <a:pPr marL="0" indent="0" algn="ctr">
              <a:buNone/>
            </a:pPr>
            <a:r>
              <a:rPr lang="en-US" b="1" dirty="0"/>
              <a:t>CHARACTERISTICS:</a:t>
            </a:r>
            <a:br>
              <a:rPr lang="en-US" b="1" dirty="0"/>
            </a:br>
            <a:r>
              <a:rPr lang="en-US" b="1" dirty="0"/>
              <a:t>3 V’s of “</a:t>
            </a:r>
            <a:r>
              <a:rPr lang="en-US" b="1" dirty="0" err="1"/>
              <a:t>BIG”Data</a:t>
            </a:r>
            <a:endParaRPr lang="en-US" b="1" dirty="0"/>
          </a:p>
        </p:txBody>
      </p:sp>
      <p:sp>
        <p:nvSpPr>
          <p:cNvPr id="20" name="Rectangle 19">
            <a:extLst>
              <a:ext uri="{FF2B5EF4-FFF2-40B4-BE49-F238E27FC236}">
                <a16:creationId xmlns:a16="http://schemas.microsoft.com/office/drawing/2014/main" id="{71959208-B493-F72A-B283-01A7150415A9}"/>
              </a:ext>
            </a:extLst>
          </p:cNvPr>
          <p:cNvSpPr/>
          <p:nvPr/>
        </p:nvSpPr>
        <p:spPr>
          <a:xfrm>
            <a:off x="7772400" y="4400550"/>
            <a:ext cx="1143000" cy="228600"/>
          </a:xfrm>
          <a:prstGeom prst="rect">
            <a:avLst/>
          </a:prstGeom>
          <a:solidFill>
            <a:srgbClr val="FFFFFF"/>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553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1DF62B-73A0-8847-2F83-E2BDC851DA09}"/>
              </a:ext>
            </a:extLst>
          </p:cNvPr>
          <p:cNvSpPr>
            <a:spLocks noGrp="1"/>
          </p:cNvSpPr>
          <p:nvPr>
            <p:ph idx="1"/>
          </p:nvPr>
        </p:nvSpPr>
        <p:spPr>
          <a:xfrm>
            <a:off x="457200" y="1809750"/>
            <a:ext cx="4876800" cy="1676400"/>
          </a:xfrm>
        </p:spPr>
        <p:txBody>
          <a:bodyPr>
            <a:noAutofit/>
          </a:bodyPr>
          <a:lstStyle/>
          <a:p>
            <a:pPr marL="0" indent="0">
              <a:buNone/>
            </a:pPr>
            <a:r>
              <a:rPr lang="en-US" sz="4400" b="1" dirty="0">
                <a:solidFill>
                  <a:srgbClr val="001D3D"/>
                </a:solidFill>
                <a:latin typeface="+mj-lt"/>
                <a:cs typeface="IrisUPC" panose="020B0502040204020203" pitchFamily="34" charset="-34"/>
              </a:rPr>
              <a:t>02. </a:t>
            </a:r>
            <a:br>
              <a:rPr lang="en-US" sz="4400" b="1" dirty="0">
                <a:solidFill>
                  <a:srgbClr val="001D3D"/>
                </a:solidFill>
                <a:latin typeface="+mj-lt"/>
                <a:cs typeface="IrisUPC" panose="020B0502040204020203" pitchFamily="34" charset="-34"/>
              </a:rPr>
            </a:br>
            <a:r>
              <a:rPr lang="en-US" sz="4400" b="1" dirty="0">
                <a:solidFill>
                  <a:srgbClr val="001D3D"/>
                </a:solidFill>
                <a:latin typeface="+mj-lt"/>
                <a:ea typeface="Tahoma" panose="020B0604030504040204" pitchFamily="34" charset="0"/>
                <a:cs typeface="Times New Roman" panose="02020603050405020304" pitchFamily="18" charset="0"/>
              </a:rPr>
              <a:t>APPLICATIONS </a:t>
            </a:r>
            <a:endParaRPr lang="en-US" sz="4400" b="1" dirty="0">
              <a:solidFill>
                <a:srgbClr val="001D3D"/>
              </a:solidFill>
              <a:latin typeface="+mj-lt"/>
              <a:cs typeface="IrisUPC" panose="020B0502040204020203" pitchFamily="34" charset="-34"/>
            </a:endParaRPr>
          </a:p>
        </p:txBody>
      </p:sp>
    </p:spTree>
    <p:extLst>
      <p:ext uri="{BB962C8B-B14F-4D97-AF65-F5344CB8AC3E}">
        <p14:creationId xmlns:p14="http://schemas.microsoft.com/office/powerpoint/2010/main" val="278958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AD33129-7898-088E-DD59-C343CD6A938E}"/>
              </a:ext>
            </a:extLst>
          </p:cNvPr>
          <p:cNvSpPr txBox="1">
            <a:spLocks/>
          </p:cNvSpPr>
          <p:nvPr/>
        </p:nvSpPr>
        <p:spPr>
          <a:xfrm>
            <a:off x="177865" y="600362"/>
            <a:ext cx="5029200" cy="112778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a:ea typeface="Times New Roman" panose="02020603050405020304" pitchFamily="18" charset="0"/>
                <a:cs typeface="Times New Roman" panose="02020603050405020304" pitchFamily="18" charset="0"/>
              </a:rPr>
              <a:t>POLITICS: </a:t>
            </a:r>
          </a:p>
          <a:p>
            <a:pPr marL="0" indent="0">
              <a:buFont typeface="Arial" pitchFamily="34" charset="0"/>
              <a:buNone/>
            </a:pPr>
            <a:r>
              <a:rPr lang="en-US" b="1" dirty="0">
                <a:ea typeface="Times New Roman" panose="02020603050405020304" pitchFamily="18" charset="0"/>
                <a:cs typeface="Times New Roman" panose="02020603050405020304" pitchFamily="18" charset="0"/>
              </a:rPr>
              <a:t>Obama’s </a:t>
            </a:r>
            <a:r>
              <a:rPr lang="en-US" b="1" dirty="0">
                <a:solidFill>
                  <a:srgbClr val="00B050"/>
                </a:solidFill>
                <a:ea typeface="Times New Roman" panose="02020603050405020304" pitchFamily="18" charset="0"/>
                <a:cs typeface="Times New Roman" panose="02020603050405020304" pitchFamily="18" charset="0"/>
              </a:rPr>
              <a:t>WINNING</a:t>
            </a:r>
            <a:r>
              <a:rPr lang="en-US" b="1" dirty="0">
                <a:ea typeface="Times New Roman" panose="02020603050405020304" pitchFamily="18" charset="0"/>
                <a:cs typeface="Times New Roman" panose="02020603050405020304" pitchFamily="18" charset="0"/>
              </a:rPr>
              <a:t> recipe?</a:t>
            </a:r>
            <a:endParaRPr lang="en-US" dirty="0"/>
          </a:p>
        </p:txBody>
      </p:sp>
      <p:pic>
        <p:nvPicPr>
          <p:cNvPr id="7" name="Picture 6">
            <a:extLst>
              <a:ext uri="{FF2B5EF4-FFF2-40B4-BE49-F238E27FC236}">
                <a16:creationId xmlns:a16="http://schemas.microsoft.com/office/drawing/2014/main" id="{A4E31C78-E3E0-57C8-EBDE-A0FC1A07B0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874" r="30455" b="1"/>
          <a:stretch/>
        </p:blipFill>
        <p:spPr bwMode="auto">
          <a:xfrm>
            <a:off x="4789633" y="725293"/>
            <a:ext cx="4357356" cy="4344188"/>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pic>
        <p:nvPicPr>
          <p:cNvPr id="8" name="Picture 7">
            <a:extLst>
              <a:ext uri="{FF2B5EF4-FFF2-40B4-BE49-F238E27FC236}">
                <a16:creationId xmlns:a16="http://schemas.microsoft.com/office/drawing/2014/main" id="{FFA80AF1-F164-5537-1C6A-943463695D0A}"/>
              </a:ext>
            </a:extLst>
          </p:cNvPr>
          <p:cNvPicPr>
            <a:picLocks noChangeAspect="1"/>
          </p:cNvPicPr>
          <p:nvPr/>
        </p:nvPicPr>
        <p:blipFill>
          <a:blip r:embed="rId4"/>
          <a:stretch>
            <a:fillRect/>
          </a:stretch>
        </p:blipFill>
        <p:spPr>
          <a:xfrm>
            <a:off x="177865" y="2384667"/>
            <a:ext cx="2977695" cy="1225866"/>
          </a:xfrm>
          <a:prstGeom prst="rect">
            <a:avLst/>
          </a:prstGeom>
        </p:spPr>
      </p:pic>
      <p:pic>
        <p:nvPicPr>
          <p:cNvPr id="9" name="Picture 8">
            <a:extLst>
              <a:ext uri="{FF2B5EF4-FFF2-40B4-BE49-F238E27FC236}">
                <a16:creationId xmlns:a16="http://schemas.microsoft.com/office/drawing/2014/main" id="{ACA04E61-BD9D-5094-D8D3-9E2F33F9C465}"/>
              </a:ext>
            </a:extLst>
          </p:cNvPr>
          <p:cNvPicPr>
            <a:picLocks noChangeAspect="1"/>
          </p:cNvPicPr>
          <p:nvPr/>
        </p:nvPicPr>
        <p:blipFill>
          <a:blip r:embed="rId5"/>
          <a:stretch>
            <a:fillRect/>
          </a:stretch>
        </p:blipFill>
        <p:spPr>
          <a:xfrm>
            <a:off x="585363" y="2635412"/>
            <a:ext cx="2476453" cy="1857340"/>
          </a:xfrm>
          <a:prstGeom prst="rect">
            <a:avLst/>
          </a:prstGeom>
        </p:spPr>
      </p:pic>
      <p:pic>
        <p:nvPicPr>
          <p:cNvPr id="10" name="Picture 9">
            <a:extLst>
              <a:ext uri="{FF2B5EF4-FFF2-40B4-BE49-F238E27FC236}">
                <a16:creationId xmlns:a16="http://schemas.microsoft.com/office/drawing/2014/main" id="{F2FBD8BC-FCFF-7604-20C0-672D33B4CF1E}"/>
              </a:ext>
            </a:extLst>
          </p:cNvPr>
          <p:cNvPicPr>
            <a:picLocks noChangeAspect="1"/>
          </p:cNvPicPr>
          <p:nvPr/>
        </p:nvPicPr>
        <p:blipFill>
          <a:blip r:embed="rId6"/>
          <a:stretch>
            <a:fillRect/>
          </a:stretch>
        </p:blipFill>
        <p:spPr>
          <a:xfrm>
            <a:off x="1133843" y="2741926"/>
            <a:ext cx="2923430" cy="1948953"/>
          </a:xfrm>
          <a:prstGeom prst="rect">
            <a:avLst/>
          </a:prstGeom>
        </p:spPr>
      </p:pic>
      <p:pic>
        <p:nvPicPr>
          <p:cNvPr id="11" name="Picture 10">
            <a:extLst>
              <a:ext uri="{FF2B5EF4-FFF2-40B4-BE49-F238E27FC236}">
                <a16:creationId xmlns:a16="http://schemas.microsoft.com/office/drawing/2014/main" id="{13F9D533-192C-3956-9501-4590C90D7B7A}"/>
              </a:ext>
            </a:extLst>
          </p:cNvPr>
          <p:cNvPicPr>
            <a:picLocks noChangeAspect="1"/>
          </p:cNvPicPr>
          <p:nvPr/>
        </p:nvPicPr>
        <p:blipFill>
          <a:blip r:embed="rId7"/>
          <a:stretch>
            <a:fillRect/>
          </a:stretch>
        </p:blipFill>
        <p:spPr>
          <a:xfrm>
            <a:off x="1632094" y="3009138"/>
            <a:ext cx="3146638" cy="1769984"/>
          </a:xfrm>
          <a:prstGeom prst="rect">
            <a:avLst/>
          </a:prstGeom>
        </p:spPr>
      </p:pic>
      <p:sp>
        <p:nvSpPr>
          <p:cNvPr id="12" name="Rectangle 11">
            <a:extLst>
              <a:ext uri="{FF2B5EF4-FFF2-40B4-BE49-F238E27FC236}">
                <a16:creationId xmlns:a16="http://schemas.microsoft.com/office/drawing/2014/main" id="{70446751-8D5C-ADEB-40CD-C95789B898DA}"/>
              </a:ext>
            </a:extLst>
          </p:cNvPr>
          <p:cNvSpPr/>
          <p:nvPr/>
        </p:nvSpPr>
        <p:spPr>
          <a:xfrm>
            <a:off x="381001" y="1769478"/>
            <a:ext cx="2805350" cy="21715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A2FDF981-6194-71E5-915C-925E7AFFB95B}"/>
              </a:ext>
            </a:extLst>
          </p:cNvPr>
          <p:cNvSpPr txBox="1">
            <a:spLocks/>
          </p:cNvSpPr>
          <p:nvPr/>
        </p:nvSpPr>
        <p:spPr>
          <a:xfrm>
            <a:off x="51346" y="2028418"/>
            <a:ext cx="1873377" cy="50596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Fundraising</a:t>
            </a: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AEB57172-1CE7-138A-681E-EE448AC54ABA}"/>
              </a:ext>
            </a:extLst>
          </p:cNvPr>
          <p:cNvSpPr txBox="1">
            <a:spLocks/>
          </p:cNvSpPr>
          <p:nvPr/>
        </p:nvSpPr>
        <p:spPr>
          <a:xfrm>
            <a:off x="51346" y="1698807"/>
            <a:ext cx="2407920" cy="3839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Targeted outreach</a:t>
            </a:r>
          </a:p>
        </p:txBody>
      </p:sp>
      <p:sp>
        <p:nvSpPr>
          <p:cNvPr id="15" name="Content Placeholder 2">
            <a:extLst>
              <a:ext uri="{FF2B5EF4-FFF2-40B4-BE49-F238E27FC236}">
                <a16:creationId xmlns:a16="http://schemas.microsoft.com/office/drawing/2014/main" id="{1B721C1E-1126-5ACF-0FB7-3DD1B96EEB60}"/>
              </a:ext>
            </a:extLst>
          </p:cNvPr>
          <p:cNvSpPr txBox="1">
            <a:spLocks/>
          </p:cNvSpPr>
          <p:nvPr/>
        </p:nvSpPr>
        <p:spPr>
          <a:xfrm>
            <a:off x="2406067" y="1727189"/>
            <a:ext cx="2209800" cy="32356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Voter turnout</a:t>
            </a:r>
          </a:p>
        </p:txBody>
      </p:sp>
      <p:sp>
        <p:nvSpPr>
          <p:cNvPr id="16" name="Content Placeholder 2">
            <a:extLst>
              <a:ext uri="{FF2B5EF4-FFF2-40B4-BE49-F238E27FC236}">
                <a16:creationId xmlns:a16="http://schemas.microsoft.com/office/drawing/2014/main" id="{A6B37ED8-D356-8EFF-F5D8-E681BCF29599}"/>
              </a:ext>
            </a:extLst>
          </p:cNvPr>
          <p:cNvSpPr txBox="1">
            <a:spLocks/>
          </p:cNvSpPr>
          <p:nvPr/>
        </p:nvSpPr>
        <p:spPr>
          <a:xfrm>
            <a:off x="2406067" y="2007361"/>
            <a:ext cx="2286000" cy="3548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Social media</a:t>
            </a:r>
            <a:endParaRPr lang="en-US" sz="1800" dirty="0"/>
          </a:p>
        </p:txBody>
      </p:sp>
    </p:spTree>
    <p:extLst>
      <p:ext uri="{BB962C8B-B14F-4D97-AF65-F5344CB8AC3E}">
        <p14:creationId xmlns:p14="http://schemas.microsoft.com/office/powerpoint/2010/main" val="27583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E741B-C0F1-156A-FC64-C48DD3F5C8AF}"/>
              </a:ext>
            </a:extLst>
          </p:cNvPr>
          <p:cNvSpPr txBox="1">
            <a:spLocks/>
          </p:cNvSpPr>
          <p:nvPr/>
        </p:nvSpPr>
        <p:spPr>
          <a:xfrm>
            <a:off x="481580" y="686312"/>
            <a:ext cx="3507487" cy="1180076"/>
          </a:xfrm>
          <a:prstGeom prst="rect">
            <a:avLst/>
          </a:prstGeom>
        </p:spPr>
        <p:txBody>
          <a:bodyPr vert="horz" lIns="91440" tIns="45720" rIns="91440" bIns="45720" rtlCol="0" anchor="b">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200" b="1">
                <a:latin typeface="+mn-lt"/>
                <a:cs typeface="Times New Roman" panose="02020603050405020304" pitchFamily="18" charset="0"/>
              </a:rPr>
              <a:t>HEALTH CARE: </a:t>
            </a:r>
            <a:br>
              <a:rPr lang="en-US" sz="3200" b="1">
                <a:latin typeface="+mn-lt"/>
                <a:cs typeface="Times New Roman" panose="02020603050405020304" pitchFamily="18" charset="0"/>
              </a:rPr>
            </a:br>
            <a:r>
              <a:rPr lang="en-US" sz="3200" b="1">
                <a:latin typeface="+mn-lt"/>
                <a:cs typeface="Times New Roman" panose="02020603050405020304" pitchFamily="18" charset="0"/>
              </a:rPr>
              <a:t>Google Flu Trends </a:t>
            </a:r>
            <a:endParaRPr lang="en-US" sz="3200" b="1" dirty="0">
              <a:latin typeface="+mn-lt"/>
              <a:cs typeface="Times New Roman" panose="02020603050405020304" pitchFamily="18" charset="0"/>
            </a:endParaRPr>
          </a:p>
        </p:txBody>
      </p:sp>
      <p:sp>
        <p:nvSpPr>
          <p:cNvPr id="5" name="Content Placeholder 2">
            <a:extLst>
              <a:ext uri="{FF2B5EF4-FFF2-40B4-BE49-F238E27FC236}">
                <a16:creationId xmlns:a16="http://schemas.microsoft.com/office/drawing/2014/main" id="{6B4F49FC-FAF1-F404-FFFD-8236B77E935E}"/>
              </a:ext>
            </a:extLst>
          </p:cNvPr>
          <p:cNvSpPr>
            <a:spLocks noGrp="1"/>
          </p:cNvSpPr>
          <p:nvPr>
            <p:ph idx="1"/>
          </p:nvPr>
        </p:nvSpPr>
        <p:spPr>
          <a:xfrm>
            <a:off x="74295" y="1956694"/>
            <a:ext cx="4568190" cy="670872"/>
          </a:xfrm>
        </p:spPr>
        <p:txBody>
          <a:bodyPr>
            <a:noAutofit/>
          </a:bodyPr>
          <a:lstStyle/>
          <a:p>
            <a:pPr algn="just"/>
            <a:r>
              <a:rPr lang="en-US" sz="1800" dirty="0">
                <a:effectLst/>
                <a:latin typeface="Calibri" panose="020F0502020204030204" pitchFamily="34" charset="0"/>
                <a:ea typeface="Calibri" panose="020F0502020204030204" pitchFamily="34" charset="0"/>
                <a:cs typeface="Times New Roman" panose="02020603050405020304" pitchFamily="18" charset="0"/>
              </a:rPr>
              <a:t>Patients search </a:t>
            </a:r>
            <a:r>
              <a:rPr lang="en-US" sz="1800" dirty="0">
                <a:latin typeface="Calibri" panose="020F0502020204030204" pitchFamily="34" charset="0"/>
                <a:ea typeface="Calibri" panose="020F0502020204030204" pitchFamily="34" charset="0"/>
                <a:cs typeface="Times New Roman" panose="02020603050405020304" pitchFamily="18" charset="0"/>
              </a:rPr>
              <a:t>Google for </a:t>
            </a:r>
            <a:r>
              <a:rPr lang="en-US" sz="1800" dirty="0">
                <a:effectLst/>
                <a:latin typeface="Calibri" panose="020F0502020204030204" pitchFamily="34" charset="0"/>
                <a:ea typeface="Calibri" panose="020F0502020204030204" pitchFamily="34" charset="0"/>
                <a:cs typeface="Times New Roman" panose="02020603050405020304" pitchFamily="18" charset="0"/>
              </a:rPr>
              <a:t>“flu symptoms” before calling their doctors</a:t>
            </a:r>
          </a:p>
        </p:txBody>
      </p:sp>
      <p:pic>
        <p:nvPicPr>
          <p:cNvPr id="6" name="Picture 5">
            <a:extLst>
              <a:ext uri="{FF2B5EF4-FFF2-40B4-BE49-F238E27FC236}">
                <a16:creationId xmlns:a16="http://schemas.microsoft.com/office/drawing/2014/main" id="{9EFDEA45-8733-FA67-611F-AF30B470C441}"/>
              </a:ext>
            </a:extLst>
          </p:cNvPr>
          <p:cNvPicPr>
            <a:picLocks noChangeAspect="1"/>
          </p:cNvPicPr>
          <p:nvPr/>
        </p:nvPicPr>
        <p:blipFill rotWithShape="1">
          <a:blip r:embed="rId3">
            <a:extLst>
              <a:ext uri="{28A0092B-C50C-407E-A947-70E740481C1C}">
                <a14:useLocalDpi xmlns:a14="http://schemas.microsoft.com/office/drawing/2010/main" val="0"/>
              </a:ext>
            </a:extLst>
          </a:blip>
          <a:srcRect t="51785" r="50219"/>
          <a:stretch/>
        </p:blipFill>
        <p:spPr bwMode="auto">
          <a:xfrm>
            <a:off x="4572000" y="1276350"/>
            <a:ext cx="4546603" cy="2807282"/>
          </a:xfrm>
          <a:prstGeom prst="rect">
            <a:avLst/>
          </a:prstGeom>
          <a:noFill/>
          <a:extLst>
            <a:ext uri="{53640926-AAD7-44D8-BBD7-CCE9431645EC}">
              <a14:shadowObscured xmlns:a14="http://schemas.microsoft.com/office/drawing/2010/main"/>
            </a:ext>
          </a:extLst>
        </p:spPr>
      </p:pic>
      <p:sp>
        <p:nvSpPr>
          <p:cNvPr id="2" name="Content Placeholder 2">
            <a:extLst>
              <a:ext uri="{FF2B5EF4-FFF2-40B4-BE49-F238E27FC236}">
                <a16:creationId xmlns:a16="http://schemas.microsoft.com/office/drawing/2014/main" id="{D02183C8-3BE9-7425-5D08-8A8D1844F934}"/>
              </a:ext>
            </a:extLst>
          </p:cNvPr>
          <p:cNvSpPr txBox="1">
            <a:spLocks/>
          </p:cNvSpPr>
          <p:nvPr/>
        </p:nvSpPr>
        <p:spPr>
          <a:xfrm>
            <a:off x="54293" y="2627566"/>
            <a:ext cx="4568190" cy="9304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 </a:t>
            </a:r>
            <a:r>
              <a:rPr lang="en-US" sz="1800" dirty="0">
                <a:solidFill>
                  <a:srgbClr val="FF0000"/>
                </a:solidFill>
                <a:latin typeface="Calibri" panose="020F0502020204030204" pitchFamily="34" charset="0"/>
                <a:ea typeface="Calibri" panose="020F0502020204030204" pitchFamily="34" charset="0"/>
                <a:cs typeface="Times New Roman" panose="02020603050405020304" pitchFamily="18" charset="0"/>
              </a:rPr>
              <a:t>C.D.C. reports </a:t>
            </a:r>
            <a:r>
              <a:rPr lang="en-US"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rely on data collected and compiled from thousands of health care providers, labs… =&gt; </a:t>
            </a:r>
            <a:r>
              <a:rPr lang="en-US" sz="1800" dirty="0">
                <a:solidFill>
                  <a:srgbClr val="FF0000"/>
                </a:solidFill>
                <a:latin typeface="Calibri" panose="020F0502020204030204" pitchFamily="34" charset="0"/>
                <a:ea typeface="Calibri" panose="020F0502020204030204" pitchFamily="34" charset="0"/>
                <a:cs typeface="Times New Roman" panose="02020603050405020304" pitchFamily="18" charset="0"/>
              </a:rPr>
              <a:t>Slower</a:t>
            </a:r>
          </a:p>
        </p:txBody>
      </p:sp>
      <p:sp>
        <p:nvSpPr>
          <p:cNvPr id="3" name="Content Placeholder 2">
            <a:extLst>
              <a:ext uri="{FF2B5EF4-FFF2-40B4-BE49-F238E27FC236}">
                <a16:creationId xmlns:a16="http://schemas.microsoft.com/office/drawing/2014/main" id="{A2AE7BA3-1BB5-1447-85D6-896841F94366}"/>
              </a:ext>
            </a:extLst>
          </p:cNvPr>
          <p:cNvSpPr txBox="1">
            <a:spLocks/>
          </p:cNvSpPr>
          <p:nvPr/>
        </p:nvSpPr>
        <p:spPr>
          <a:xfrm>
            <a:off x="74295" y="3558029"/>
            <a:ext cx="4724400" cy="93046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GFT </a:t>
            </a:r>
            <a:r>
              <a:rPr lang="en-US" sz="1800" dirty="0">
                <a:solidFill>
                  <a:srgbClr val="008000"/>
                </a:solidFill>
                <a:latin typeface="Calibri" panose="020F0502020204030204" pitchFamily="34" charset="0"/>
                <a:ea typeface="Calibri" panose="020F0502020204030204" pitchFamily="34" charset="0"/>
                <a:cs typeface="Times New Roman" panose="02020603050405020304" pitchFamily="18" charset="0"/>
              </a:rPr>
              <a:t>avoids privacy pitfalls </a:t>
            </a:r>
            <a:r>
              <a:rPr lang="en-US"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by relying only on aggregated data that cannot be traced to individual searchers. </a:t>
            </a:r>
            <a:endParaRPr lang="en-US" sz="1800" dirty="0"/>
          </a:p>
        </p:txBody>
      </p:sp>
    </p:spTree>
    <p:extLst>
      <p:ext uri="{BB962C8B-B14F-4D97-AF65-F5344CB8AC3E}">
        <p14:creationId xmlns:p14="http://schemas.microsoft.com/office/powerpoint/2010/main" val="740203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8A3BAF-FC03-F978-FC7B-FD4E21216D9C}"/>
              </a:ext>
            </a:extLst>
          </p:cNvPr>
          <p:cNvSpPr>
            <a:spLocks noGrp="1"/>
          </p:cNvSpPr>
          <p:nvPr>
            <p:ph type="title"/>
          </p:nvPr>
        </p:nvSpPr>
        <p:spPr>
          <a:xfrm>
            <a:off x="402211" y="725741"/>
            <a:ext cx="3410094" cy="950591"/>
          </a:xfrm>
        </p:spPr>
        <p:txBody>
          <a:bodyPr>
            <a:noAutofit/>
          </a:bodyPr>
          <a:lstStyle/>
          <a:p>
            <a:pPr marL="0" indent="0" algn="l">
              <a:lnSpc>
                <a:spcPct val="90000"/>
              </a:lnSpc>
            </a:pPr>
            <a:r>
              <a:rPr lang="en-US" sz="3200" b="1" dirty="0">
                <a:latin typeface="+mn-lt"/>
                <a:cs typeface="Times New Roman" panose="02020603050405020304" pitchFamily="18" charset="0"/>
              </a:rPr>
              <a:t>HEALTH CARE: </a:t>
            </a:r>
            <a:br>
              <a:rPr lang="en-US" sz="3200" b="1" dirty="0">
                <a:latin typeface="+mn-lt"/>
                <a:cs typeface="Times New Roman" panose="02020603050405020304" pitchFamily="18" charset="0"/>
              </a:rPr>
            </a:br>
            <a:r>
              <a:rPr lang="en-US" sz="3200" b="1" dirty="0">
                <a:latin typeface="+mn-lt"/>
                <a:cs typeface="Times New Roman" panose="02020603050405020304" pitchFamily="18" charset="0"/>
              </a:rPr>
              <a:t>Google Flu Trends </a:t>
            </a:r>
          </a:p>
        </p:txBody>
      </p:sp>
      <p:sp>
        <p:nvSpPr>
          <p:cNvPr id="5" name="Content Placeholder 2">
            <a:extLst>
              <a:ext uri="{FF2B5EF4-FFF2-40B4-BE49-F238E27FC236}">
                <a16:creationId xmlns:a16="http://schemas.microsoft.com/office/drawing/2014/main" id="{657333D1-83C3-81EE-268C-EBFCD5C0507B}"/>
              </a:ext>
            </a:extLst>
          </p:cNvPr>
          <p:cNvSpPr>
            <a:spLocks noGrp="1"/>
          </p:cNvSpPr>
          <p:nvPr>
            <p:ph idx="1"/>
          </p:nvPr>
        </p:nvSpPr>
        <p:spPr>
          <a:xfrm>
            <a:off x="18547" y="2083693"/>
            <a:ext cx="3821065" cy="1234515"/>
          </a:xfrm>
        </p:spPr>
        <p:txBody>
          <a:bodyPr>
            <a:norm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Being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overly reliant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search data </a:t>
            </a:r>
          </a:p>
          <a:p>
            <a:r>
              <a:rPr lang="en-US" sz="1800" dirty="0">
                <a:latin typeface="Calibri" panose="020F0502020204030204" pitchFamily="34" charset="0"/>
                <a:ea typeface="Calibri" panose="020F0502020204030204" pitchFamily="34" charset="0"/>
                <a:cs typeface="Times New Roman" panose="02020603050405020304" pitchFamily="18" charset="0"/>
              </a:rPr>
              <a:t>S</a:t>
            </a:r>
            <a:r>
              <a:rPr lang="en-US" sz="1800" dirty="0">
                <a:effectLst/>
                <a:latin typeface="Calibri" panose="020F0502020204030204" pitchFamily="34" charset="0"/>
                <a:ea typeface="Calibri" panose="020F0502020204030204" pitchFamily="34" charset="0"/>
                <a:cs typeface="Times New Roman" panose="02020603050405020304" pitchFamily="18" charset="0"/>
              </a:rPr>
              <a:t>ometimes generating </a:t>
            </a:r>
            <a:r>
              <a:rPr lang="en-US"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inaccurate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estimates of flu activity levels. </a:t>
            </a:r>
            <a:endParaRPr lang="en-US" sz="1400" dirty="0"/>
          </a:p>
        </p:txBody>
      </p:sp>
      <p:pic>
        <p:nvPicPr>
          <p:cNvPr id="6" name="Picture 5">
            <a:extLst>
              <a:ext uri="{FF2B5EF4-FFF2-40B4-BE49-F238E27FC236}">
                <a16:creationId xmlns:a16="http://schemas.microsoft.com/office/drawing/2014/main" id="{C7234CFC-2DCC-9BB0-D689-D16F13F546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872741" y="1205947"/>
            <a:ext cx="5125195" cy="3600450"/>
          </a:xfrm>
          <a:prstGeom prst="rect">
            <a:avLst/>
          </a:prstGeom>
          <a:noFill/>
        </p:spPr>
      </p:pic>
    </p:spTree>
    <p:extLst>
      <p:ext uri="{BB962C8B-B14F-4D97-AF65-F5344CB8AC3E}">
        <p14:creationId xmlns:p14="http://schemas.microsoft.com/office/powerpoint/2010/main" val="196736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611FCF-49C5-3449-8392-BA9AC9E217DA}"/>
              </a:ext>
            </a:extLst>
          </p:cNvPr>
          <p:cNvSpPr>
            <a:spLocks noGrp="1"/>
          </p:cNvSpPr>
          <p:nvPr>
            <p:ph type="title"/>
          </p:nvPr>
        </p:nvSpPr>
        <p:spPr>
          <a:xfrm>
            <a:off x="236220" y="740939"/>
            <a:ext cx="4183380" cy="1096165"/>
          </a:xfrm>
        </p:spPr>
        <p:txBody>
          <a:bodyPr vert="horz" lIns="91440" tIns="45720" rIns="91440" bIns="45720" rtlCol="0" anchor="b">
            <a:noAutofit/>
          </a:bodyPr>
          <a:lstStyle/>
          <a:p>
            <a:pPr marL="0" indent="0" algn="l">
              <a:lnSpc>
                <a:spcPct val="90000"/>
              </a:lnSpc>
            </a:pPr>
            <a:r>
              <a:rPr lang="en-US" sz="3200" b="1" kern="1200" dirty="0">
                <a:solidFill>
                  <a:schemeClr val="tx1"/>
                </a:solidFill>
                <a:latin typeface="+mj-lt"/>
                <a:ea typeface="+mj-ea"/>
                <a:cs typeface="+mj-cs"/>
              </a:rPr>
              <a:t>FINANCE:  </a:t>
            </a:r>
            <a:br>
              <a:rPr lang="vi-VN" sz="3200" b="1" kern="1200" dirty="0">
                <a:solidFill>
                  <a:schemeClr val="tx1"/>
                </a:solidFill>
                <a:latin typeface="+mj-lt"/>
                <a:ea typeface="+mj-ea"/>
                <a:cs typeface="+mj-cs"/>
              </a:rPr>
            </a:br>
            <a:r>
              <a:rPr lang="en-US" sz="3200" b="1" kern="1200" dirty="0">
                <a:solidFill>
                  <a:schemeClr val="tx1"/>
                </a:solidFill>
                <a:latin typeface="+mj-lt"/>
                <a:ea typeface="+mj-ea"/>
                <a:cs typeface="+mj-cs"/>
              </a:rPr>
              <a:t>Customer Experience</a:t>
            </a:r>
          </a:p>
        </p:txBody>
      </p:sp>
      <p:sp>
        <p:nvSpPr>
          <p:cNvPr id="6" name="TextBox 5">
            <a:extLst>
              <a:ext uri="{FF2B5EF4-FFF2-40B4-BE49-F238E27FC236}">
                <a16:creationId xmlns:a16="http://schemas.microsoft.com/office/drawing/2014/main" id="{E220A3D3-EF1A-1FD1-FAB1-96527B28D86D}"/>
              </a:ext>
            </a:extLst>
          </p:cNvPr>
          <p:cNvSpPr txBox="1"/>
          <p:nvPr/>
        </p:nvSpPr>
        <p:spPr>
          <a:xfrm>
            <a:off x="236220" y="3690270"/>
            <a:ext cx="4716780" cy="982813"/>
          </a:xfrm>
          <a:prstGeom prst="rect">
            <a:avLst/>
          </a:prstGeom>
        </p:spPr>
        <p:txBody>
          <a:bodyPr vert="horz" lIns="91440" tIns="45720" rIns="91440" bIns="45720" rtlCol="0">
            <a:noAutofit/>
          </a:bodyPr>
          <a:lstStyle/>
          <a:p>
            <a:pPr marR="0" algn="just">
              <a:lnSpc>
                <a:spcPct val="150000"/>
              </a:lnSpc>
              <a:spcBef>
                <a:spcPts val="0"/>
              </a:spcBef>
              <a:spcAft>
                <a:spcPts val="800"/>
              </a:spcAft>
            </a:pPr>
            <a:r>
              <a:rPr lang="en-US" dirty="0">
                <a:effectLst/>
              </a:rPr>
              <a:t>Did you know: Attracting a new customer costs </a:t>
            </a:r>
            <a:r>
              <a:rPr lang="en-US" sz="2400" b="1" dirty="0">
                <a:solidFill>
                  <a:srgbClr val="FF0000"/>
                </a:solidFill>
                <a:effectLst/>
              </a:rPr>
              <a:t>5X</a:t>
            </a:r>
            <a:r>
              <a:rPr lang="en-US" dirty="0">
                <a:effectLst/>
              </a:rPr>
              <a:t> as much as keeping an existing one?</a:t>
            </a:r>
          </a:p>
        </p:txBody>
      </p:sp>
      <p:pic>
        <p:nvPicPr>
          <p:cNvPr id="7" name="Picture 6" descr="Text&#10;&#10;Description automatically generated">
            <a:extLst>
              <a:ext uri="{FF2B5EF4-FFF2-40B4-BE49-F238E27FC236}">
                <a16:creationId xmlns:a16="http://schemas.microsoft.com/office/drawing/2014/main" id="{778325B6-5BBA-9D8D-0A7A-20F7A645E526}"/>
              </a:ext>
            </a:extLst>
          </p:cNvPr>
          <p:cNvPicPr>
            <a:picLocks noChangeAspect="1"/>
          </p:cNvPicPr>
          <p:nvPr/>
        </p:nvPicPr>
        <p:blipFill rotWithShape="1">
          <a:blip r:embed="rId3"/>
          <a:srcRect l="10182" t="7354" r="8755" b="38722"/>
          <a:stretch/>
        </p:blipFill>
        <p:spPr>
          <a:xfrm>
            <a:off x="228600" y="1882129"/>
            <a:ext cx="4536512" cy="1576767"/>
          </a:xfrm>
          <a:prstGeom prst="rect">
            <a:avLst/>
          </a:prstGeom>
        </p:spPr>
      </p:pic>
      <p:sp>
        <p:nvSpPr>
          <p:cNvPr id="8" name="Rectangle 7">
            <a:extLst>
              <a:ext uri="{FF2B5EF4-FFF2-40B4-BE49-F238E27FC236}">
                <a16:creationId xmlns:a16="http://schemas.microsoft.com/office/drawing/2014/main" id="{A5BF52DF-097B-AEE2-DB7E-452D5A9C35C1}"/>
              </a:ext>
            </a:extLst>
          </p:cNvPr>
          <p:cNvSpPr/>
          <p:nvPr/>
        </p:nvSpPr>
        <p:spPr>
          <a:xfrm>
            <a:off x="2899411" y="364240"/>
            <a:ext cx="494552" cy="320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chemeClr val="bg1"/>
              </a:solidFill>
              <a:latin typeface="Times New Roman" panose="02020603050405020304" pitchFamily="18" charset="0"/>
              <a:cs typeface="Times New Roman" panose="02020603050405020304" pitchFamily="18" charset="0"/>
            </a:endParaRPr>
          </a:p>
        </p:txBody>
      </p:sp>
      <p:sp>
        <p:nvSpPr>
          <p:cNvPr id="11" name="Content Placeholder 7">
            <a:extLst>
              <a:ext uri="{FF2B5EF4-FFF2-40B4-BE49-F238E27FC236}">
                <a16:creationId xmlns:a16="http://schemas.microsoft.com/office/drawing/2014/main" id="{5A4D2915-0106-5841-FC15-A1D573FDC5B7}"/>
              </a:ext>
            </a:extLst>
          </p:cNvPr>
          <p:cNvSpPr txBox="1">
            <a:spLocks/>
          </p:cNvSpPr>
          <p:nvPr/>
        </p:nvSpPr>
        <p:spPr>
          <a:xfrm>
            <a:off x="5545525" y="2704802"/>
            <a:ext cx="3905657" cy="172089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solidFill>
                  <a:srgbClr val="00B050"/>
                </a:solidFill>
              </a:rPr>
              <a:t>Solutions</a:t>
            </a:r>
          </a:p>
          <a:p>
            <a:r>
              <a:rPr lang="en-US"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Focus on “High risk” customers</a:t>
            </a:r>
            <a:endParaRPr lang="en-US" sz="1800" dirty="0"/>
          </a:p>
          <a:p>
            <a:r>
              <a:rPr lang="en-US"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Based on Branch visit, Purchase history, Transaction Frequency</a:t>
            </a:r>
            <a:endParaRPr lang="en-US" sz="1800" dirty="0"/>
          </a:p>
          <a:p>
            <a:pPr marL="0" indent="0">
              <a:buFont typeface="Arial" pitchFamily="34" charset="0"/>
              <a:buNone/>
            </a:pPr>
            <a:endParaRPr lang="en-US" sz="1800" b="1" dirty="0">
              <a:solidFill>
                <a:srgbClr val="00B050"/>
              </a:solidFill>
            </a:endParaRPr>
          </a:p>
        </p:txBody>
      </p:sp>
      <p:sp>
        <p:nvSpPr>
          <p:cNvPr id="2" name="Content Placeholder 7">
            <a:extLst>
              <a:ext uri="{FF2B5EF4-FFF2-40B4-BE49-F238E27FC236}">
                <a16:creationId xmlns:a16="http://schemas.microsoft.com/office/drawing/2014/main" id="{07BB8CE5-3FB0-A885-7373-75F2EB8343A3}"/>
              </a:ext>
            </a:extLst>
          </p:cNvPr>
          <p:cNvSpPr txBox="1">
            <a:spLocks/>
          </p:cNvSpPr>
          <p:nvPr/>
        </p:nvSpPr>
        <p:spPr>
          <a:xfrm>
            <a:off x="5545525" y="1453230"/>
            <a:ext cx="3430493" cy="101666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b="1" dirty="0">
                <a:solidFill>
                  <a:srgbClr val="FF0000"/>
                </a:solidFill>
              </a:rPr>
              <a:t>Problems</a:t>
            </a:r>
          </a:p>
          <a:p>
            <a:r>
              <a:rPr lang="en-US" sz="1800" dirty="0">
                <a:solidFill>
                  <a:srgbClr val="000000"/>
                </a:solidFill>
                <a:latin typeface="Calibri" panose="020F0502020204030204" pitchFamily="34" charset="0"/>
                <a:ea typeface="Calibri" panose="020F0502020204030204" pitchFamily="34" charset="0"/>
                <a:cs typeface="Times New Roman" panose="02020603050405020304" pitchFamily="18" charset="0"/>
              </a:rPr>
              <a:t>Annual churn rate of </a:t>
            </a:r>
            <a:r>
              <a:rPr lang="en-US" sz="1800" dirty="0">
                <a:solidFill>
                  <a:srgbClr val="FF0000"/>
                </a:solidFill>
                <a:latin typeface="Calibri" panose="020F0502020204030204" pitchFamily="34" charset="0"/>
                <a:ea typeface="Calibri" panose="020F0502020204030204" pitchFamily="34" charset="0"/>
                <a:cs typeface="Times New Roman" panose="02020603050405020304" pitchFamily="18" charset="0"/>
              </a:rPr>
              <a:t>10-15%</a:t>
            </a:r>
            <a:endParaRPr lang="en-US" sz="1800" dirty="0">
              <a:solidFill>
                <a:srgbClr val="FF0000"/>
              </a:solidFill>
            </a:endParaRPr>
          </a:p>
          <a:p>
            <a:r>
              <a:rPr lang="en-US" sz="1800" dirty="0">
                <a:solidFill>
                  <a:srgbClr val="000000"/>
                </a:solidFill>
                <a:latin typeface="Calibri" panose="020F0502020204030204" pitchFamily="34" charset="0"/>
                <a:cs typeface="Times New Roman" panose="02020603050405020304" pitchFamily="18" charset="0"/>
              </a:rPr>
              <a:t>Cost </a:t>
            </a:r>
            <a:r>
              <a:rPr lang="en-US" sz="1800" dirty="0">
                <a:solidFill>
                  <a:srgbClr val="FF0000"/>
                </a:solidFill>
                <a:latin typeface="Calibri" panose="020F0502020204030204" pitchFamily="34" charset="0"/>
                <a:cs typeface="Times New Roman" panose="02020603050405020304" pitchFamily="18" charset="0"/>
              </a:rPr>
              <a:t>&gt;&gt;</a:t>
            </a:r>
            <a:r>
              <a:rPr lang="en-US" sz="1800" dirty="0">
                <a:solidFill>
                  <a:srgbClr val="000000"/>
                </a:solidFill>
                <a:latin typeface="Calibri" panose="020F0502020204030204" pitchFamily="34" charset="0"/>
                <a:cs typeface="Times New Roman" panose="02020603050405020304" pitchFamily="18" charset="0"/>
              </a:rPr>
              <a:t> Revenue</a:t>
            </a:r>
            <a:endParaRPr lang="en-US" sz="1800" dirty="0">
              <a:solidFill>
                <a:srgbClr val="00B050"/>
              </a:solidFill>
            </a:endParaRPr>
          </a:p>
          <a:p>
            <a:pPr marL="0" indent="0">
              <a:buNone/>
            </a:pPr>
            <a:endParaRPr lang="en-US" sz="1800" dirty="0"/>
          </a:p>
          <a:p>
            <a:pPr marL="0" indent="0">
              <a:buFont typeface="Arial" pitchFamily="34" charset="0"/>
              <a:buNone/>
            </a:pPr>
            <a:endParaRPr lang="en-US" sz="1800" b="1" dirty="0">
              <a:solidFill>
                <a:srgbClr val="00B050"/>
              </a:solidFill>
            </a:endParaRPr>
          </a:p>
        </p:txBody>
      </p:sp>
      <p:sp>
        <p:nvSpPr>
          <p:cNvPr id="17" name="TextBox 16">
            <a:extLst>
              <a:ext uri="{FF2B5EF4-FFF2-40B4-BE49-F238E27FC236}">
                <a16:creationId xmlns:a16="http://schemas.microsoft.com/office/drawing/2014/main" id="{F93B63B2-4D98-0BE4-11F4-FDF3989AD4A1}"/>
              </a:ext>
            </a:extLst>
          </p:cNvPr>
          <p:cNvSpPr txBox="1"/>
          <p:nvPr/>
        </p:nvSpPr>
        <p:spPr>
          <a:xfrm>
            <a:off x="5515822" y="4181676"/>
            <a:ext cx="3551978" cy="369332"/>
          </a:xfrm>
          <a:prstGeom prst="rect">
            <a:avLst/>
          </a:prstGeom>
          <a:noFill/>
        </p:spPr>
        <p:txBody>
          <a:bodyPr wrap="square">
            <a:spAutoFit/>
          </a:bodyPr>
          <a:lstStyle/>
          <a:p>
            <a:r>
              <a:rPr lang="en-US" sz="1800" dirty="0"/>
              <a:t>=&gt; Save time, effort and </a:t>
            </a:r>
            <a:r>
              <a:rPr lang="en-US" sz="1800" dirty="0">
                <a:solidFill>
                  <a:srgbClr val="00B050"/>
                </a:solidFill>
              </a:rPr>
              <a:t>MONEY</a:t>
            </a:r>
          </a:p>
        </p:txBody>
      </p:sp>
    </p:spTree>
    <p:extLst>
      <p:ext uri="{BB962C8B-B14F-4D97-AF65-F5344CB8AC3E}">
        <p14:creationId xmlns:p14="http://schemas.microsoft.com/office/powerpoint/2010/main" val="183345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8227</TotalTime>
  <Words>1864</Words>
  <Application>Microsoft Office PowerPoint</Application>
  <PresentationFormat>On-screen Show (16:9)</PresentationFormat>
  <Paragraphs>115</Paragraphs>
  <Slides>18</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Bebas Neue</vt:lpstr>
      <vt:lpstr>Calibri</vt:lpstr>
      <vt:lpstr>Cambria Math</vt:lpstr>
      <vt:lpstr>Muli</vt:lpstr>
      <vt:lpstr>Roboto</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HEALTH CARE:  Google Flu Trends </vt:lpstr>
      <vt:lpstr>FINANCE:   Customer Experience</vt:lpstr>
      <vt:lpstr>PowerPoint Presentation</vt:lpstr>
      <vt:lpstr>BIG DATA  Challenges</vt:lpstr>
      <vt:lpstr>PowerPoint Presentation</vt:lpstr>
      <vt:lpstr>Solutions: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Cao Ky</dc:creator>
  <cp:lastModifiedBy>Phong Phat Trien Van Hanh</cp:lastModifiedBy>
  <cp:revision>918</cp:revision>
  <cp:lastPrinted>2022-12-28T11:24:45Z</cp:lastPrinted>
  <dcterms:created xsi:type="dcterms:W3CDTF">2019-09-12T07:39:27Z</dcterms:created>
  <dcterms:modified xsi:type="dcterms:W3CDTF">2023-03-17T01:32:07Z</dcterms:modified>
</cp:coreProperties>
</file>